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7" r:id="rId1"/>
  </p:sldMasterIdLst>
  <p:notesMasterIdLst>
    <p:notesMasterId r:id="rId19"/>
  </p:notesMasterIdLst>
  <p:sldIdLst>
    <p:sldId id="256" r:id="rId2"/>
    <p:sldId id="259" r:id="rId3"/>
    <p:sldId id="295" r:id="rId4"/>
    <p:sldId id="277" r:id="rId5"/>
    <p:sldId id="281" r:id="rId6"/>
    <p:sldId id="288" r:id="rId7"/>
    <p:sldId id="289" r:id="rId8"/>
    <p:sldId id="287" r:id="rId9"/>
    <p:sldId id="278" r:id="rId10"/>
    <p:sldId id="280" r:id="rId11"/>
    <p:sldId id="257" r:id="rId12"/>
    <p:sldId id="290" r:id="rId13"/>
    <p:sldId id="291" r:id="rId14"/>
    <p:sldId id="292" r:id="rId15"/>
    <p:sldId id="293" r:id="rId16"/>
    <p:sldId id="296" r:id="rId17"/>
    <p:sldId id="297"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67"/>
  </p:normalViewPr>
  <p:slideViewPr>
    <p:cSldViewPr>
      <p:cViewPr varScale="1">
        <p:scale>
          <a:sx n="110" d="100"/>
          <a:sy n="110" d="100"/>
        </p:scale>
        <p:origin x="2224" y="184"/>
      </p:cViewPr>
      <p:guideLst>
        <p:guide orient="horz" pos="2160"/>
        <p:guide pos="2880"/>
      </p:guideLst>
    </p:cSldViewPr>
  </p:slideViewPr>
  <p:outlineViewPr>
    <p:cViewPr>
      <p:scale>
        <a:sx n="33" d="100"/>
        <a:sy n="33" d="100"/>
      </p:scale>
      <p:origin x="0" y="-480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142463-7F5F-024E-8DF4-94705D644C2C}" type="datetimeFigureOut">
              <a:rPr lang="en-US" smtClean="0"/>
              <a:t>6/27/19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D44D12-26BF-3C45-B4B0-FEC8ED26548C}" type="slidenum">
              <a:rPr lang="en-US" smtClean="0"/>
              <a:t>‹#›</a:t>
            </a:fld>
            <a:endParaRPr lang="en-US"/>
          </a:p>
        </p:txBody>
      </p:sp>
    </p:spTree>
    <p:extLst>
      <p:ext uri="{BB962C8B-B14F-4D97-AF65-F5344CB8AC3E}">
        <p14:creationId xmlns:p14="http://schemas.microsoft.com/office/powerpoint/2010/main" val="190016359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D44D12-26BF-3C45-B4B0-FEC8ED26548C}" type="slidenum">
              <a:rPr lang="en-US" smtClean="0"/>
              <a:t>2</a:t>
            </a:fld>
            <a:endParaRPr lang="en-US"/>
          </a:p>
        </p:txBody>
      </p:sp>
    </p:spTree>
    <p:extLst>
      <p:ext uri="{BB962C8B-B14F-4D97-AF65-F5344CB8AC3E}">
        <p14:creationId xmlns:p14="http://schemas.microsoft.com/office/powerpoint/2010/main" val="514725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D44D12-26BF-3C45-B4B0-FEC8ED26548C}" type="slidenum">
              <a:rPr lang="en-US" smtClean="0"/>
              <a:t>4</a:t>
            </a:fld>
            <a:endParaRPr lang="en-US"/>
          </a:p>
        </p:txBody>
      </p:sp>
    </p:spTree>
    <p:extLst>
      <p:ext uri="{BB962C8B-B14F-4D97-AF65-F5344CB8AC3E}">
        <p14:creationId xmlns:p14="http://schemas.microsoft.com/office/powerpoint/2010/main" val="3185412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Tree>
  </p:cSld>
  <p:clrMapOvr>
    <a:masterClrMapping/>
  </p:clrMapOvr>
  <p:hf sldNum="0"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US"/>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629835" y="6275668"/>
            <a:ext cx="2133600" cy="365125"/>
          </a:xfrm>
          <a:prstGeom prst="rect">
            <a:avLst/>
          </a:prstGeom>
        </p:spPr>
        <p:txBody>
          <a:bodyPr/>
          <a:lstStyle/>
          <a:p>
            <a:r>
              <a:rPr lang="de-DE"/>
              <a:t>Month Day, Year</a:t>
            </a:r>
            <a:endParaRPr lang="en-US" dirty="0"/>
          </a:p>
        </p:txBody>
      </p:sp>
      <p:sp>
        <p:nvSpPr>
          <p:cNvPr id="6" name="Footer Placeholder 5"/>
          <p:cNvSpPr>
            <a:spLocks noGrp="1"/>
          </p:cNvSpPr>
          <p:nvPr>
            <p:ph type="ftr" sz="quarter" idx="11"/>
          </p:nvPr>
        </p:nvSpPr>
        <p:spPr>
          <a:xfrm>
            <a:off x="264458" y="6275668"/>
            <a:ext cx="4840941" cy="365125"/>
          </a:xfrm>
          <a:prstGeom prst="rect">
            <a:avLst/>
          </a:prstGeom>
        </p:spPr>
        <p:txBody>
          <a:bodyPr/>
          <a:lstStyle/>
          <a:p>
            <a:r>
              <a:rPr lang="en-US"/>
              <a:t>LEGAL ENTITY, department or author (Click Insert | Header &amp; Footer)</a:t>
            </a:r>
            <a:endParaRPr lang="en-US" dirty="0"/>
          </a:p>
        </p:txBody>
      </p:sp>
      <p:sp>
        <p:nvSpPr>
          <p:cNvPr id="7" name="Slide Number Placeholder 6"/>
          <p:cNvSpPr>
            <a:spLocks noGrp="1"/>
          </p:cNvSpPr>
          <p:nvPr>
            <p:ph type="sldNum" sz="quarter" idx="12"/>
          </p:nvPr>
        </p:nvSpPr>
        <p:spPr/>
        <p:txBody>
          <a:bodyPr/>
          <a:lstStyle/>
          <a:p>
            <a:fld id="{FE4E17A9-EA06-4C60-9B5B-EF8399C2AF8E}" type="slidenum">
              <a:rPr lang="en-US" smtClean="0"/>
              <a:pPr/>
              <a:t>‹#›</a:t>
            </a:fld>
            <a:endParaRPr lang="en-US" dirty="0"/>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Tree>
  </p:cSld>
  <p:clrMapOvr>
    <a:masterClrMapping/>
  </p:clrMapOvr>
  <p:hf sldNum="0"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5629835" y="6275668"/>
            <a:ext cx="2133600" cy="365125"/>
          </a:xfrm>
          <a:prstGeom prst="rect">
            <a:avLst/>
          </a:prstGeom>
        </p:spPr>
        <p:txBody>
          <a:bodyPr/>
          <a:lstStyle/>
          <a:p>
            <a:r>
              <a:rPr lang="de-DE"/>
              <a:t>Month Day, Year</a:t>
            </a:r>
            <a:endParaRPr lang="en-US"/>
          </a:p>
        </p:txBody>
      </p:sp>
      <p:sp>
        <p:nvSpPr>
          <p:cNvPr id="5" name="Footer Placeholder 4"/>
          <p:cNvSpPr>
            <a:spLocks noGrp="1"/>
          </p:cNvSpPr>
          <p:nvPr>
            <p:ph type="ftr" sz="quarter" idx="11"/>
          </p:nvPr>
        </p:nvSpPr>
        <p:spPr>
          <a:xfrm>
            <a:off x="264458" y="6275668"/>
            <a:ext cx="4840941" cy="365125"/>
          </a:xfrm>
          <a:prstGeom prst="rect">
            <a:avLst/>
          </a:prstGeom>
        </p:spPr>
        <p:txBody>
          <a:bodyPr/>
          <a:lstStyle/>
          <a:p>
            <a:r>
              <a:rPr lang="en-US"/>
              <a:t>LEGAL ENTITY, department or author (Click Insert | Header &amp; Footer)</a:t>
            </a:r>
          </a:p>
        </p:txBody>
      </p:sp>
      <p:sp>
        <p:nvSpPr>
          <p:cNvPr id="6" name="Slide Number Placeholder 5"/>
          <p:cNvSpPr>
            <a:spLocks noGrp="1"/>
          </p:cNvSpPr>
          <p:nvPr>
            <p:ph type="sldNum" sz="quarter" idx="12"/>
          </p:nvPr>
        </p:nvSpPr>
        <p:spPr/>
        <p:txBody>
          <a:bodyPr/>
          <a:lstStyle/>
          <a:p>
            <a:fld id="{FE4E17A9-EA06-4C60-9B5B-EF8399C2AF8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5629835" y="6275668"/>
            <a:ext cx="2133600" cy="365125"/>
          </a:xfrm>
          <a:prstGeom prst="rect">
            <a:avLst/>
          </a:prstGeom>
        </p:spPr>
        <p:txBody>
          <a:bodyPr/>
          <a:lstStyle/>
          <a:p>
            <a:r>
              <a:rPr lang="de-DE"/>
              <a:t>Month Day, Year</a:t>
            </a:r>
            <a:endParaRPr lang="en-US"/>
          </a:p>
        </p:txBody>
      </p:sp>
      <p:sp>
        <p:nvSpPr>
          <p:cNvPr id="5" name="Footer Placeholder 4"/>
          <p:cNvSpPr>
            <a:spLocks noGrp="1"/>
          </p:cNvSpPr>
          <p:nvPr>
            <p:ph type="ftr" sz="quarter" idx="11"/>
          </p:nvPr>
        </p:nvSpPr>
        <p:spPr>
          <a:xfrm>
            <a:off x="264458" y="6275668"/>
            <a:ext cx="4840941" cy="365125"/>
          </a:xfrm>
          <a:prstGeom prst="rect">
            <a:avLst/>
          </a:prstGeom>
        </p:spPr>
        <p:txBody>
          <a:bodyPr/>
          <a:lstStyle/>
          <a:p>
            <a:r>
              <a:rPr lang="en-US"/>
              <a:t>LEGAL ENTITY, department or author (Click Insert | Header &amp; Footer)</a:t>
            </a:r>
          </a:p>
        </p:txBody>
      </p:sp>
      <p:sp>
        <p:nvSpPr>
          <p:cNvPr id="6" name="Slide Number Placeholder 5"/>
          <p:cNvSpPr>
            <a:spLocks noGrp="1"/>
          </p:cNvSpPr>
          <p:nvPr>
            <p:ph type="sldNum" sz="quarter" idx="12"/>
          </p:nvPr>
        </p:nvSpPr>
        <p:spPr/>
        <p:txBody>
          <a:bodyPr/>
          <a:lstStyle/>
          <a:p>
            <a:fld id="{FE4E17A9-EA06-4C60-9B5B-EF8399C2AF8E}"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11" name="Rectangle 10"/>
          <p:cNvSpPr/>
          <p:nvPr userDrawn="1"/>
        </p:nvSpPr>
        <p:spPr>
          <a:xfrm>
            <a:off x="3049200" y="2858400"/>
            <a:ext cx="6094800" cy="2149200"/>
          </a:xfrm>
          <a:prstGeom prst="rect">
            <a:avLst/>
          </a:prstGeom>
          <a:solidFill>
            <a:srgbClr val="A2AF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3286800" y="3369600"/>
            <a:ext cx="5572800" cy="399600"/>
          </a:xfrm>
        </p:spPr>
        <p:txBody>
          <a:bodyPr anchor="t" anchorCtr="0">
            <a:noAutofit/>
          </a:bodyPr>
          <a:lstStyle>
            <a:lvl1pPr>
              <a:defRPr>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275855" y="3789040"/>
            <a:ext cx="5610969" cy="478904"/>
          </a:xfrm>
        </p:spPr>
        <p:txBody>
          <a:bodyPr/>
          <a:lstStyle>
            <a:lvl1pPr marL="0" indent="0" algn="l">
              <a:buNone/>
              <a:defRPr sz="2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7" name="Picture 6" title="Color logo Credit Suiss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262800" y="252000"/>
            <a:ext cx="2201692" cy="523403"/>
          </a:xfrm>
          <a:prstGeom prst="rect">
            <a:avLst/>
          </a:prstGeom>
        </p:spPr>
      </p:pic>
      <p:sp>
        <p:nvSpPr>
          <p:cNvPr id="5" name="Text Placeholder 4"/>
          <p:cNvSpPr>
            <a:spLocks noGrp="1"/>
          </p:cNvSpPr>
          <p:nvPr>
            <p:ph type="body" sz="quarter" idx="10"/>
          </p:nvPr>
        </p:nvSpPr>
        <p:spPr>
          <a:xfrm>
            <a:off x="3275856" y="2996952"/>
            <a:ext cx="5610969" cy="216024"/>
          </a:xfrm>
        </p:spPr>
        <p:txBody>
          <a:bodyPr>
            <a:normAutofit/>
          </a:bodyPr>
          <a:lstStyle>
            <a:lvl1pPr marL="0" indent="0">
              <a:buFontTx/>
              <a:buNone/>
              <a:defRPr sz="1200" b="0">
                <a:solidFill>
                  <a:schemeClr val="bg1"/>
                </a:solidFill>
              </a:defRPr>
            </a:lvl1pPr>
            <a:lvl2pPr marL="266700" indent="0">
              <a:buNone/>
              <a:defRPr/>
            </a:lvl2pPr>
            <a:lvl3pPr marL="538162" indent="0">
              <a:buNone/>
              <a:defRPr/>
            </a:lvl3pPr>
            <a:lvl4pPr marL="806450" indent="0">
              <a:buNone/>
              <a:defRPr/>
            </a:lvl4pPr>
            <a:lvl5pPr marL="1076325" indent="0">
              <a:buNone/>
              <a:defRPr/>
            </a:lvl5pPr>
          </a:lstStyle>
          <a:p>
            <a:pPr lvl="0"/>
            <a:r>
              <a:rPr lang="en-US"/>
              <a:t>Click to edit Master text styles</a:t>
            </a:r>
          </a:p>
        </p:txBody>
      </p:sp>
      <p:sp>
        <p:nvSpPr>
          <p:cNvPr id="4" name="Rectangle 3"/>
          <p:cNvSpPr/>
          <p:nvPr userDrawn="1"/>
        </p:nvSpPr>
        <p:spPr>
          <a:xfrm>
            <a:off x="3049200" y="5000400"/>
            <a:ext cx="6094800" cy="1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7"/>
          <p:cNvSpPr>
            <a:spLocks noGrp="1"/>
          </p:cNvSpPr>
          <p:nvPr>
            <p:ph type="dt" sz="half" idx="11"/>
          </p:nvPr>
        </p:nvSpPr>
        <p:spPr>
          <a:xfrm>
            <a:off x="3049200" y="5950800"/>
            <a:ext cx="5842800" cy="216000"/>
          </a:xfrm>
          <a:prstGeom prst="rect">
            <a:avLst/>
          </a:prstGeom>
        </p:spPr>
        <p:txBody>
          <a:bodyPr/>
          <a:lstStyle>
            <a:lvl1pPr algn="l">
              <a:defRPr sz="1600"/>
            </a:lvl1pPr>
          </a:lstStyle>
          <a:p>
            <a:r>
              <a:rPr lang="de-DE"/>
              <a:t>Month Day, Year</a:t>
            </a:r>
            <a:endParaRPr lang="en-US" dirty="0"/>
          </a:p>
        </p:txBody>
      </p:sp>
      <p:sp>
        <p:nvSpPr>
          <p:cNvPr id="9" name="Footer Placeholder 8"/>
          <p:cNvSpPr>
            <a:spLocks noGrp="1"/>
          </p:cNvSpPr>
          <p:nvPr>
            <p:ph type="ftr" sz="quarter" idx="12"/>
          </p:nvPr>
        </p:nvSpPr>
        <p:spPr>
          <a:xfrm>
            <a:off x="3049200" y="5662800"/>
            <a:ext cx="5842800" cy="216024"/>
          </a:xfrm>
          <a:prstGeom prst="rect">
            <a:avLst/>
          </a:prstGeom>
        </p:spPr>
        <p:txBody>
          <a:bodyPr/>
          <a:lstStyle>
            <a:lvl1pPr>
              <a:defRPr sz="1600"/>
            </a:lvl1pPr>
          </a:lstStyle>
          <a:p>
            <a:r>
              <a:rPr lang="en-US"/>
              <a:t>LEGAL ENTITY, department or author (Click Insert | Header &amp; Footer)</a:t>
            </a:r>
            <a:endParaRPr lang="en-US" dirty="0"/>
          </a:p>
        </p:txBody>
      </p:sp>
    </p:spTree>
    <p:extLst>
      <p:ext uri="{BB962C8B-B14F-4D97-AF65-F5344CB8AC3E}">
        <p14:creationId xmlns:p14="http://schemas.microsoft.com/office/powerpoint/2010/main" val="2577403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9" name="Picture Placeholder 8" title="Click icon to add picture"/>
          <p:cNvSpPr>
            <a:spLocks noGrp="1"/>
          </p:cNvSpPr>
          <p:nvPr>
            <p:ph type="pic" sz="quarter" idx="13"/>
          </p:nvPr>
        </p:nvSpPr>
        <p:spPr>
          <a:xfrm>
            <a:off x="3049200" y="2858400"/>
            <a:ext cx="6094800" cy="2160000"/>
          </a:xfrm>
        </p:spPr>
        <p:txBody>
          <a:bodyPr/>
          <a:lstStyle>
            <a:lvl1pPr marL="0" indent="0">
              <a:buFontTx/>
              <a:buNone/>
              <a:defRPr/>
            </a:lvl1pPr>
          </a:lstStyle>
          <a:p>
            <a:r>
              <a:rPr lang="en-US"/>
              <a:t>Click icon to add picture</a:t>
            </a:r>
            <a:endParaRPr lang="en-US" dirty="0"/>
          </a:p>
        </p:txBody>
      </p:sp>
      <p:sp>
        <p:nvSpPr>
          <p:cNvPr id="2" name="Title 1"/>
          <p:cNvSpPr>
            <a:spLocks noGrp="1"/>
          </p:cNvSpPr>
          <p:nvPr>
            <p:ph type="ctrTitle"/>
          </p:nvPr>
        </p:nvSpPr>
        <p:spPr bwMode="white">
          <a:xfrm>
            <a:off x="3049200" y="1920304"/>
            <a:ext cx="5822398" cy="399600"/>
          </a:xfrm>
        </p:spPr>
        <p:txBody>
          <a:bodyPr anchor="t" anchorCtr="0">
            <a:noAutofit/>
          </a:bodyPr>
          <a:lstStyle>
            <a:lvl1pPr>
              <a:defRPr>
                <a:solidFill>
                  <a:schemeClr val="accent6"/>
                </a:solidFill>
              </a:defRPr>
            </a:lvl1pPr>
          </a:lstStyle>
          <a:p>
            <a:r>
              <a:rPr lang="en-US"/>
              <a:t>Click to edit Master title style</a:t>
            </a:r>
            <a:endParaRPr lang="en-US" dirty="0"/>
          </a:p>
        </p:txBody>
      </p:sp>
      <p:sp>
        <p:nvSpPr>
          <p:cNvPr id="3" name="Subtitle 2"/>
          <p:cNvSpPr>
            <a:spLocks noGrp="1"/>
          </p:cNvSpPr>
          <p:nvPr>
            <p:ph type="subTitle" idx="1"/>
          </p:nvPr>
        </p:nvSpPr>
        <p:spPr>
          <a:xfrm>
            <a:off x="3049200" y="2331000"/>
            <a:ext cx="5833343" cy="478904"/>
          </a:xfrm>
        </p:spPr>
        <p:txBody>
          <a:bodyPr>
            <a:noAutofit/>
          </a:bodyPr>
          <a:lstStyle>
            <a:lvl1pPr marL="0" indent="0" algn="l">
              <a:buNone/>
              <a:defRPr sz="2600">
                <a:solidFill>
                  <a:srgbClr val="91867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7" name="Picture 6" title="Color logo Credit Suiss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262800" y="252000"/>
            <a:ext cx="2201692" cy="523403"/>
          </a:xfrm>
          <a:prstGeom prst="rect">
            <a:avLst/>
          </a:prstGeom>
        </p:spPr>
      </p:pic>
      <p:sp>
        <p:nvSpPr>
          <p:cNvPr id="5" name="Text Placeholder 4"/>
          <p:cNvSpPr>
            <a:spLocks noGrp="1"/>
          </p:cNvSpPr>
          <p:nvPr>
            <p:ph type="body" sz="quarter" idx="10"/>
          </p:nvPr>
        </p:nvSpPr>
        <p:spPr>
          <a:xfrm>
            <a:off x="3049200" y="1644478"/>
            <a:ext cx="5833342" cy="228116"/>
          </a:xfrm>
        </p:spPr>
        <p:txBody>
          <a:bodyPr>
            <a:normAutofit/>
          </a:bodyPr>
          <a:lstStyle>
            <a:lvl1pPr marL="0" indent="0">
              <a:buFontTx/>
              <a:buNone/>
              <a:defRPr sz="1200" b="0">
                <a:solidFill>
                  <a:srgbClr val="91867E"/>
                </a:solidFill>
              </a:defRPr>
            </a:lvl1pPr>
            <a:lvl2pPr marL="266700" indent="0">
              <a:buNone/>
              <a:defRPr/>
            </a:lvl2pPr>
            <a:lvl3pPr marL="538162" indent="0">
              <a:buNone/>
              <a:defRPr/>
            </a:lvl3pPr>
            <a:lvl4pPr marL="806450" indent="0">
              <a:buNone/>
              <a:defRPr/>
            </a:lvl4pPr>
            <a:lvl5pPr marL="1076325" indent="0">
              <a:buNone/>
              <a:defRPr/>
            </a:lvl5pPr>
          </a:lstStyle>
          <a:p>
            <a:pPr lvl="0"/>
            <a:r>
              <a:rPr lang="en-US"/>
              <a:t>Click to edit Master text styles</a:t>
            </a:r>
          </a:p>
        </p:txBody>
      </p:sp>
      <p:sp>
        <p:nvSpPr>
          <p:cNvPr id="6" name="Date Placeholder 5"/>
          <p:cNvSpPr>
            <a:spLocks noGrp="1"/>
          </p:cNvSpPr>
          <p:nvPr>
            <p:ph type="dt" sz="half" idx="11"/>
          </p:nvPr>
        </p:nvSpPr>
        <p:spPr>
          <a:xfrm>
            <a:off x="3049199" y="5949280"/>
            <a:ext cx="5843975" cy="216024"/>
          </a:xfrm>
          <a:prstGeom prst="rect">
            <a:avLst/>
          </a:prstGeom>
        </p:spPr>
        <p:txBody>
          <a:bodyPr/>
          <a:lstStyle>
            <a:lvl1pPr>
              <a:defRPr sz="1600"/>
            </a:lvl1pPr>
          </a:lstStyle>
          <a:p>
            <a:pPr algn="l"/>
            <a:r>
              <a:rPr lang="de-DE"/>
              <a:t>Month Day, Year</a:t>
            </a:r>
            <a:endParaRPr lang="en-US" dirty="0"/>
          </a:p>
        </p:txBody>
      </p:sp>
      <p:sp>
        <p:nvSpPr>
          <p:cNvPr id="12" name="Footer Placeholder 11"/>
          <p:cNvSpPr>
            <a:spLocks noGrp="1"/>
          </p:cNvSpPr>
          <p:nvPr>
            <p:ph type="ftr" sz="quarter" idx="12"/>
          </p:nvPr>
        </p:nvSpPr>
        <p:spPr>
          <a:xfrm>
            <a:off x="3049199" y="5661248"/>
            <a:ext cx="5843975" cy="216024"/>
          </a:xfrm>
          <a:prstGeom prst="rect">
            <a:avLst/>
          </a:prstGeom>
        </p:spPr>
        <p:txBody>
          <a:bodyPr/>
          <a:lstStyle>
            <a:lvl1pPr>
              <a:defRPr sz="1600"/>
            </a:lvl1pPr>
          </a:lstStyle>
          <a:p>
            <a:r>
              <a:rPr lang="en-US"/>
              <a:t>LEGAL ENTITY, department or author (Click Insert | Header &amp; Footer)</a:t>
            </a:r>
            <a:endParaRPr lang="en-US" dirty="0"/>
          </a:p>
        </p:txBody>
      </p:sp>
      <p:sp>
        <p:nvSpPr>
          <p:cNvPr id="4" name="Rectangle 3"/>
          <p:cNvSpPr/>
          <p:nvPr userDrawn="1"/>
        </p:nvSpPr>
        <p:spPr>
          <a:xfrm>
            <a:off x="3049200" y="5000400"/>
            <a:ext cx="6094800" cy="144000"/>
          </a:xfrm>
          <a:prstGeom prst="rect">
            <a:avLst/>
          </a:prstGeom>
          <a:solidFill>
            <a:srgbClr val="9D0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53357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7" name="Rectangle 6"/>
          <p:cNvSpPr/>
          <p:nvPr userDrawn="1"/>
        </p:nvSpPr>
        <p:spPr>
          <a:xfrm>
            <a:off x="3049200" y="3423600"/>
            <a:ext cx="6094800" cy="1720800"/>
          </a:xfrm>
          <a:prstGeom prst="rect">
            <a:avLst/>
          </a:prstGeom>
          <a:solidFill>
            <a:srgbClr val="A2AF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3049200" y="5000400"/>
            <a:ext cx="6094800" cy="14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3275855" y="3636000"/>
            <a:ext cx="5617320" cy="761876"/>
          </a:xfrm>
        </p:spPr>
        <p:txBody>
          <a:bodyPr anchor="t" anchorCtr="0">
            <a:normAutofit/>
          </a:bodyPr>
          <a:lstStyle>
            <a:lvl1pPr marL="0" indent="0">
              <a:buNone/>
              <a:defRPr sz="26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9" name="Picture 8" title="Color logo Credit Suiss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262800" y="252000"/>
            <a:ext cx="2201692" cy="523403"/>
          </a:xfrm>
          <a:prstGeom prst="rect">
            <a:avLst/>
          </a:prstGeom>
        </p:spPr>
      </p:pic>
      <p:sp>
        <p:nvSpPr>
          <p:cNvPr id="2" name="Date Placeholder 1"/>
          <p:cNvSpPr>
            <a:spLocks noGrp="1"/>
          </p:cNvSpPr>
          <p:nvPr>
            <p:ph type="dt" sz="half" idx="10"/>
          </p:nvPr>
        </p:nvSpPr>
        <p:spPr>
          <a:xfrm>
            <a:off x="6094800" y="7137432"/>
            <a:ext cx="2133600" cy="180000"/>
          </a:xfrm>
          <a:prstGeom prst="rect">
            <a:avLst/>
          </a:prstGeom>
        </p:spPr>
        <p:txBody>
          <a:bodyPr/>
          <a:lstStyle>
            <a:lvl1pPr>
              <a:defRPr>
                <a:solidFill>
                  <a:schemeClr val="bg1">
                    <a:lumMod val="75000"/>
                  </a:schemeClr>
                </a:solidFill>
              </a:defRPr>
            </a:lvl1pPr>
          </a:lstStyle>
          <a:p>
            <a:r>
              <a:rPr lang="de-DE"/>
              <a:t>Month Day, Year</a:t>
            </a:r>
            <a:endParaRPr lang="en-US" dirty="0"/>
          </a:p>
        </p:txBody>
      </p:sp>
      <p:sp>
        <p:nvSpPr>
          <p:cNvPr id="4" name="Footer Placeholder 3"/>
          <p:cNvSpPr>
            <a:spLocks noGrp="1"/>
          </p:cNvSpPr>
          <p:nvPr>
            <p:ph type="ftr" sz="quarter" idx="11"/>
          </p:nvPr>
        </p:nvSpPr>
        <p:spPr>
          <a:xfrm>
            <a:off x="1522800" y="7137432"/>
            <a:ext cx="4572000" cy="180000"/>
          </a:xfrm>
          <a:prstGeom prst="rect">
            <a:avLst/>
          </a:prstGeom>
        </p:spPr>
        <p:txBody>
          <a:bodyPr/>
          <a:lstStyle>
            <a:lvl1pPr>
              <a:defRPr>
                <a:solidFill>
                  <a:schemeClr val="bg1">
                    <a:lumMod val="75000"/>
                  </a:schemeClr>
                </a:solidFill>
              </a:defRPr>
            </a:lvl1pPr>
          </a:lstStyle>
          <a:p>
            <a:r>
              <a:rPr lang="en-US"/>
              <a:t>LEGAL ENTITY, department or author (Click Insert | Header &amp; Footer)</a:t>
            </a:r>
            <a:endParaRPr lang="en-US" dirty="0"/>
          </a:p>
        </p:txBody>
      </p:sp>
      <p:sp>
        <p:nvSpPr>
          <p:cNvPr id="5" name="Slide Number Placeholder 4"/>
          <p:cNvSpPr>
            <a:spLocks noGrp="1"/>
          </p:cNvSpPr>
          <p:nvPr>
            <p:ph type="sldNum" sz="quarter" idx="12"/>
          </p:nvPr>
        </p:nvSpPr>
        <p:spPr>
          <a:xfrm>
            <a:off x="8348400" y="7137432"/>
            <a:ext cx="511200" cy="180000"/>
          </a:xfrm>
        </p:spPr>
        <p:txBody>
          <a:bodyPr/>
          <a:lstStyle>
            <a:lvl1pPr>
              <a:defRPr>
                <a:solidFill>
                  <a:schemeClr val="bg1">
                    <a:lumMod val="75000"/>
                  </a:schemeClr>
                </a:solidFill>
              </a:defRPr>
            </a:lvl1pPr>
          </a:lstStyle>
          <a:p>
            <a:fld id="{FE4E17A9-EA06-4C60-9B5B-EF8399C2AF8E}" type="slidenum">
              <a:rPr lang="en-US" smtClean="0"/>
              <a:pPr/>
              <a:t>‹#›</a:t>
            </a:fld>
            <a:endParaRPr lang="en-US" dirty="0"/>
          </a:p>
        </p:txBody>
      </p:sp>
    </p:spTree>
    <p:extLst>
      <p:ext uri="{BB962C8B-B14F-4D97-AF65-F5344CB8AC3E}">
        <p14:creationId xmlns:p14="http://schemas.microsoft.com/office/powerpoint/2010/main" val="5092293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eak">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0" y="2716344"/>
            <a:ext cx="6096000" cy="2286000"/>
          </a:xfrm>
          <a:prstGeom prst="rect">
            <a:avLst/>
          </a:prstGeom>
        </p:spPr>
      </p:pic>
      <p:pic>
        <p:nvPicPr>
          <p:cNvPr id="7" name="Picture 6" title="Color logo Credit Suisse"/>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262800" y="252000"/>
            <a:ext cx="2201692" cy="523403"/>
          </a:xfrm>
          <a:prstGeom prst="rect">
            <a:avLst/>
          </a:prstGeom>
        </p:spPr>
      </p:pic>
      <p:sp>
        <p:nvSpPr>
          <p:cNvPr id="4" name="Rectangle 3"/>
          <p:cNvSpPr/>
          <p:nvPr userDrawn="1"/>
        </p:nvSpPr>
        <p:spPr>
          <a:xfrm>
            <a:off x="3049200" y="5000400"/>
            <a:ext cx="6094800" cy="144000"/>
          </a:xfrm>
          <a:prstGeom prst="rect">
            <a:avLst/>
          </a:prstGeom>
          <a:solidFill>
            <a:srgbClr val="9D0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7"/>
          <p:cNvSpPr>
            <a:spLocks noGrp="1"/>
          </p:cNvSpPr>
          <p:nvPr>
            <p:ph type="dt" sz="half" idx="14"/>
          </p:nvPr>
        </p:nvSpPr>
        <p:spPr>
          <a:xfrm>
            <a:off x="6094800" y="7137432"/>
            <a:ext cx="2133600" cy="180000"/>
          </a:xfrm>
          <a:prstGeom prst="rect">
            <a:avLst/>
          </a:prstGeom>
        </p:spPr>
        <p:txBody>
          <a:bodyPr/>
          <a:lstStyle>
            <a:lvl1pPr>
              <a:defRPr>
                <a:solidFill>
                  <a:schemeClr val="bg1">
                    <a:lumMod val="75000"/>
                  </a:schemeClr>
                </a:solidFill>
              </a:defRPr>
            </a:lvl1pPr>
          </a:lstStyle>
          <a:p>
            <a:r>
              <a:rPr lang="de-DE"/>
              <a:t>Month Day, Year</a:t>
            </a:r>
            <a:endParaRPr lang="en-US" dirty="0"/>
          </a:p>
        </p:txBody>
      </p:sp>
      <p:sp>
        <p:nvSpPr>
          <p:cNvPr id="10" name="Footer Placeholder 9"/>
          <p:cNvSpPr>
            <a:spLocks noGrp="1"/>
          </p:cNvSpPr>
          <p:nvPr>
            <p:ph type="ftr" sz="quarter" idx="15"/>
          </p:nvPr>
        </p:nvSpPr>
        <p:spPr>
          <a:xfrm>
            <a:off x="1522800" y="7137432"/>
            <a:ext cx="4572000" cy="180000"/>
          </a:xfrm>
          <a:prstGeom prst="rect">
            <a:avLst/>
          </a:prstGeom>
        </p:spPr>
        <p:txBody>
          <a:bodyPr/>
          <a:lstStyle>
            <a:lvl1pPr>
              <a:defRPr>
                <a:solidFill>
                  <a:schemeClr val="bg1">
                    <a:lumMod val="75000"/>
                  </a:schemeClr>
                </a:solidFill>
              </a:defRPr>
            </a:lvl1pPr>
          </a:lstStyle>
          <a:p>
            <a:r>
              <a:rPr lang="en-US"/>
              <a:t>LEGAL ENTITY, department or author (Click Insert | Header &amp; Footer)</a:t>
            </a:r>
            <a:endParaRPr lang="en-US" dirty="0"/>
          </a:p>
        </p:txBody>
      </p:sp>
      <p:sp>
        <p:nvSpPr>
          <p:cNvPr id="11" name="Slide Number Placeholder 10"/>
          <p:cNvSpPr>
            <a:spLocks noGrp="1"/>
          </p:cNvSpPr>
          <p:nvPr>
            <p:ph type="sldNum" sz="quarter" idx="16"/>
          </p:nvPr>
        </p:nvSpPr>
        <p:spPr>
          <a:xfrm>
            <a:off x="8348400" y="7137432"/>
            <a:ext cx="511200" cy="180000"/>
          </a:xfrm>
        </p:spPr>
        <p:txBody>
          <a:bodyPr/>
          <a:lstStyle>
            <a:lvl1pPr>
              <a:defRPr>
                <a:solidFill>
                  <a:schemeClr val="bg1">
                    <a:lumMod val="75000"/>
                  </a:schemeClr>
                </a:solidFill>
              </a:defRPr>
            </a:lvl1pPr>
          </a:lstStyle>
          <a:p>
            <a:fld id="{FE4E17A9-EA06-4C60-9B5B-EF8399C2AF8E}" type="slidenum">
              <a:rPr lang="en-US" smtClean="0"/>
              <a:pPr/>
              <a:t>‹#›</a:t>
            </a:fld>
            <a:endParaRPr lang="en-US" dirty="0"/>
          </a:p>
        </p:txBody>
      </p:sp>
    </p:spTree>
    <p:extLst>
      <p:ext uri="{BB962C8B-B14F-4D97-AF65-F5344CB8AC3E}">
        <p14:creationId xmlns:p14="http://schemas.microsoft.com/office/powerpoint/2010/main" val="3653271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US"/>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Tree>
  </p:cSld>
  <p:clrMapOvr>
    <a:masterClrMapping/>
  </p:clrMapOvr>
  <p:hf sldNum="0" hdr="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US"/>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hf sldNum="0"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a:xfrm>
            <a:off x="5629835" y="6275668"/>
            <a:ext cx="2133600" cy="365125"/>
          </a:xfrm>
          <a:prstGeom prst="rect">
            <a:avLst/>
          </a:prstGeom>
        </p:spPr>
        <p:txBody>
          <a:bodyPr/>
          <a:lstStyle/>
          <a:p>
            <a:r>
              <a:rPr lang="de-DE"/>
              <a:t>Month Day, Year</a:t>
            </a:r>
            <a:endParaRPr lang="en-US"/>
          </a:p>
        </p:txBody>
      </p:sp>
      <p:sp>
        <p:nvSpPr>
          <p:cNvPr id="6" name="Footer Placeholder 5"/>
          <p:cNvSpPr>
            <a:spLocks noGrp="1"/>
          </p:cNvSpPr>
          <p:nvPr>
            <p:ph type="ftr" sz="quarter" idx="11"/>
          </p:nvPr>
        </p:nvSpPr>
        <p:spPr>
          <a:xfrm>
            <a:off x="264458" y="6275668"/>
            <a:ext cx="4840941" cy="365125"/>
          </a:xfrm>
          <a:prstGeom prst="rect">
            <a:avLst/>
          </a:prstGeom>
        </p:spPr>
        <p:txBody>
          <a:bodyPr/>
          <a:lstStyle/>
          <a:p>
            <a:r>
              <a:rPr lang="en-US"/>
              <a:t>LEGAL ENTITY, department or author (Click Insert | Header &amp; Footer)</a:t>
            </a:r>
          </a:p>
        </p:txBody>
      </p:sp>
      <p:sp>
        <p:nvSpPr>
          <p:cNvPr id="7" name="Slide Number Placeholder 6"/>
          <p:cNvSpPr>
            <a:spLocks noGrp="1"/>
          </p:cNvSpPr>
          <p:nvPr>
            <p:ph type="sldNum" sz="quarter" idx="12"/>
          </p:nvPr>
        </p:nvSpPr>
        <p:spPr/>
        <p:txBody>
          <a:bodyPr/>
          <a:lstStyle/>
          <a:p>
            <a:fld id="{FE4E17A9-EA06-4C60-9B5B-EF8399C2AF8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a:xfrm>
            <a:off x="5629835" y="6275668"/>
            <a:ext cx="2133600" cy="365125"/>
          </a:xfrm>
          <a:prstGeom prst="rect">
            <a:avLst/>
          </a:prstGeom>
        </p:spPr>
        <p:txBody>
          <a:bodyPr/>
          <a:lstStyle/>
          <a:p>
            <a:r>
              <a:rPr lang="de-DE"/>
              <a:t>Month Day, Year</a:t>
            </a:r>
            <a:endParaRPr lang="en-US"/>
          </a:p>
        </p:txBody>
      </p:sp>
      <p:sp>
        <p:nvSpPr>
          <p:cNvPr id="8" name="Footer Placeholder 7"/>
          <p:cNvSpPr>
            <a:spLocks noGrp="1"/>
          </p:cNvSpPr>
          <p:nvPr>
            <p:ph type="ftr" sz="quarter" idx="11"/>
          </p:nvPr>
        </p:nvSpPr>
        <p:spPr>
          <a:xfrm>
            <a:off x="264458" y="6275668"/>
            <a:ext cx="4840941" cy="365125"/>
          </a:xfrm>
          <a:prstGeom prst="rect">
            <a:avLst/>
          </a:prstGeom>
        </p:spPr>
        <p:txBody>
          <a:bodyPr/>
          <a:lstStyle/>
          <a:p>
            <a:r>
              <a:rPr lang="en-US"/>
              <a:t>LEGAL ENTITY, department or author (Click Insert | Header &amp; Footer)</a:t>
            </a:r>
          </a:p>
        </p:txBody>
      </p:sp>
      <p:sp>
        <p:nvSpPr>
          <p:cNvPr id="9" name="Slide Number Placeholder 8"/>
          <p:cNvSpPr>
            <a:spLocks noGrp="1"/>
          </p:cNvSpPr>
          <p:nvPr>
            <p:ph type="sldNum" sz="quarter" idx="12"/>
          </p:nvPr>
        </p:nvSpPr>
        <p:spPr/>
        <p:txBody>
          <a:bodyPr/>
          <a:lstStyle/>
          <a:p>
            <a:fld id="{FE4E17A9-EA06-4C60-9B5B-EF8399C2AF8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a:xfrm>
            <a:off x="5629835" y="6275668"/>
            <a:ext cx="2133600" cy="365125"/>
          </a:xfrm>
          <a:prstGeom prst="rect">
            <a:avLst/>
          </a:prstGeom>
        </p:spPr>
        <p:txBody>
          <a:bodyPr/>
          <a:lstStyle/>
          <a:p>
            <a:r>
              <a:rPr lang="de-DE"/>
              <a:t>Month Day, Year</a:t>
            </a:r>
            <a:endParaRPr lang="en-US"/>
          </a:p>
        </p:txBody>
      </p:sp>
      <p:sp>
        <p:nvSpPr>
          <p:cNvPr id="4" name="Footer Placeholder 3"/>
          <p:cNvSpPr>
            <a:spLocks noGrp="1"/>
          </p:cNvSpPr>
          <p:nvPr>
            <p:ph type="ftr" sz="quarter" idx="11"/>
          </p:nvPr>
        </p:nvSpPr>
        <p:spPr>
          <a:xfrm>
            <a:off x="264458" y="6275668"/>
            <a:ext cx="4840941" cy="365125"/>
          </a:xfrm>
          <a:prstGeom prst="rect">
            <a:avLst/>
          </a:prstGeom>
        </p:spPr>
        <p:txBody>
          <a:bodyPr/>
          <a:lstStyle/>
          <a:p>
            <a:r>
              <a:rPr lang="en-US"/>
              <a:t>LEGAL ENTITY, department or author (Click Insert | Header &amp; Footer)</a:t>
            </a:r>
          </a:p>
        </p:txBody>
      </p:sp>
      <p:sp>
        <p:nvSpPr>
          <p:cNvPr id="5" name="Slide Number Placeholder 4"/>
          <p:cNvSpPr>
            <a:spLocks noGrp="1"/>
          </p:cNvSpPr>
          <p:nvPr>
            <p:ph type="sldNum" sz="quarter" idx="12"/>
          </p:nvPr>
        </p:nvSpPr>
        <p:spPr/>
        <p:txBody>
          <a:bodyPr/>
          <a:lstStyle/>
          <a:p>
            <a:fld id="{FE4E17A9-EA06-4C60-9B5B-EF8399C2AF8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629835" y="6275668"/>
            <a:ext cx="2133600" cy="365125"/>
          </a:xfrm>
          <a:prstGeom prst="rect">
            <a:avLst/>
          </a:prstGeom>
        </p:spPr>
        <p:txBody>
          <a:bodyPr/>
          <a:lstStyle/>
          <a:p>
            <a:r>
              <a:rPr lang="de-DE"/>
              <a:t>Month Day, Year</a:t>
            </a:r>
            <a:endParaRPr lang="en-US"/>
          </a:p>
        </p:txBody>
      </p:sp>
      <p:sp>
        <p:nvSpPr>
          <p:cNvPr id="3" name="Footer Placeholder 2"/>
          <p:cNvSpPr>
            <a:spLocks noGrp="1"/>
          </p:cNvSpPr>
          <p:nvPr>
            <p:ph type="ftr" sz="quarter" idx="11"/>
          </p:nvPr>
        </p:nvSpPr>
        <p:spPr>
          <a:xfrm>
            <a:off x="264458" y="6275668"/>
            <a:ext cx="4840941" cy="365125"/>
          </a:xfrm>
          <a:prstGeom prst="rect">
            <a:avLst/>
          </a:prstGeom>
        </p:spPr>
        <p:txBody>
          <a:bodyPr/>
          <a:lstStyle/>
          <a:p>
            <a:r>
              <a:rPr lang="en-US"/>
              <a:t>LEGAL ENTITY, department or author (Click Insert | Header &amp; Footer)</a:t>
            </a:r>
          </a:p>
        </p:txBody>
      </p:sp>
      <p:sp>
        <p:nvSpPr>
          <p:cNvPr id="4" name="Slide Number Placeholder 3"/>
          <p:cNvSpPr>
            <a:spLocks noGrp="1"/>
          </p:cNvSpPr>
          <p:nvPr>
            <p:ph type="sldNum" sz="quarter" idx="12"/>
          </p:nvPr>
        </p:nvSpPr>
        <p:spPr/>
        <p:txBody>
          <a:bodyPr/>
          <a:lstStyle/>
          <a:p>
            <a:fld id="{FE4E17A9-EA06-4C60-9B5B-EF8399C2AF8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US"/>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629835" y="6275668"/>
            <a:ext cx="2133600" cy="365125"/>
          </a:xfrm>
          <a:prstGeom prst="rect">
            <a:avLst/>
          </a:prstGeom>
        </p:spPr>
        <p:txBody>
          <a:bodyPr/>
          <a:lstStyle/>
          <a:p>
            <a:r>
              <a:rPr lang="de-DE"/>
              <a:t>Month Day, Year</a:t>
            </a:r>
            <a:endParaRPr lang="en-US" dirty="0"/>
          </a:p>
        </p:txBody>
      </p:sp>
      <p:sp>
        <p:nvSpPr>
          <p:cNvPr id="6" name="Footer Placeholder 5"/>
          <p:cNvSpPr>
            <a:spLocks noGrp="1"/>
          </p:cNvSpPr>
          <p:nvPr>
            <p:ph type="ftr" sz="quarter" idx="11"/>
          </p:nvPr>
        </p:nvSpPr>
        <p:spPr>
          <a:xfrm>
            <a:off x="264458" y="6275668"/>
            <a:ext cx="4840941" cy="365125"/>
          </a:xfrm>
          <a:prstGeom prst="rect">
            <a:avLst/>
          </a:prstGeom>
        </p:spPr>
        <p:txBody>
          <a:bodyPr/>
          <a:lstStyle/>
          <a:p>
            <a:r>
              <a:rPr lang="en-US"/>
              <a:t>LEGAL ENTITY, department or author (Click Insert | Header &amp; Footer)</a:t>
            </a:r>
            <a:endParaRPr lang="en-US" dirty="0"/>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hf sldNum="0"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654424"/>
          </a:xfrm>
          <a:prstGeom prst="rect">
            <a:avLst/>
          </a:prstGeom>
        </p:spPr>
        <p:txBody>
          <a:bodyPr vert="horz" lIns="91440" tIns="45720" rIns="91440" bIns="45720" rtlCol="0" anchor="b" anchorCtr="0">
            <a:noAutofit/>
          </a:bodyPr>
          <a:lstStyle/>
          <a:p>
            <a:r>
              <a:rPr lang="en-US" dirty="0"/>
              <a:t>Click to edit Master title style</a:t>
            </a:r>
            <a:endParaRPr dirty="0"/>
          </a:p>
        </p:txBody>
      </p:sp>
      <p:sp>
        <p:nvSpPr>
          <p:cNvPr id="3" name="Text Placeholder 2"/>
          <p:cNvSpPr>
            <a:spLocks noGrp="1"/>
          </p:cNvSpPr>
          <p:nvPr>
            <p:ph type="body" idx="1"/>
          </p:nvPr>
        </p:nvSpPr>
        <p:spPr>
          <a:xfrm>
            <a:off x="304800" y="990600"/>
            <a:ext cx="8458199" cy="5334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FE4E17A9-EA06-4C60-9B5B-EF8399C2AF8E}"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660" r:id="rId14"/>
    <p:sldLayoutId id="2147483651" r:id="rId15"/>
    <p:sldLayoutId id="2147483661" r:id="rId16"/>
  </p:sldLayoutIdLst>
  <p:hf sldNum="0" hdr="0"/>
  <p:txStyles>
    <p:titleStyle>
      <a:lvl1pPr algn="ctr" defTabSz="914400" rtl="0" eaLnBrk="1" latinLnBrk="0" hangingPunct="1">
        <a:spcBef>
          <a:spcPct val="0"/>
        </a:spcBef>
        <a:buNone/>
        <a:defRPr sz="32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cncf.i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operatorhub.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martinfowler.com/bliki/MicroservicePrerequisites.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12factor.net/" TargetMode="External"/><Relationship Id="rId2" Type="http://schemas.openxmlformats.org/officeDocument/2006/relationships/hyperlink" Target="https://en.wikipedia.org/wiki/CAP_theore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0" y="3657600"/>
            <a:ext cx="5572800" cy="399600"/>
          </a:xfrm>
        </p:spPr>
        <p:txBody>
          <a:bodyPr/>
          <a:lstStyle/>
          <a:p>
            <a:r>
              <a:rPr lang="en-US" sz="2400"/>
              <a:t>Introduction </a:t>
            </a:r>
            <a:r>
              <a:rPr lang="en-US" sz="2400" dirty="0"/>
              <a:t>to Kubernetes</a:t>
            </a:r>
          </a:p>
        </p:txBody>
      </p:sp>
      <p:sp>
        <p:nvSpPr>
          <p:cNvPr id="5" name="Date Placeholder 4"/>
          <p:cNvSpPr>
            <a:spLocks noGrp="1"/>
          </p:cNvSpPr>
          <p:nvPr>
            <p:ph type="dt" sz="half" idx="11"/>
          </p:nvPr>
        </p:nvSpPr>
        <p:spPr/>
        <p:txBody>
          <a:bodyPr/>
          <a:lstStyle/>
          <a:p>
            <a:r>
              <a:rPr lang="de-DE" dirty="0"/>
              <a:t>Jun 27, 2019</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77"/>
            <a:ext cx="3175000" cy="2857500"/>
          </a:xfrm>
          <a:prstGeom prst="rect">
            <a:avLst/>
          </a:prstGeom>
        </p:spPr>
      </p:pic>
    </p:spTree>
    <p:extLst>
      <p:ext uri="{BB962C8B-B14F-4D97-AF65-F5344CB8AC3E}">
        <p14:creationId xmlns:p14="http://schemas.microsoft.com/office/powerpoint/2010/main" val="4084103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i="1" dirty="0"/>
              <a:t>Kubernetes Architecture Overview</a:t>
            </a:r>
          </a:p>
        </p:txBody>
      </p:sp>
      <p:pic>
        <p:nvPicPr>
          <p:cNvPr id="3074" name="Picture 2" descr="Related image">
            <a:extLst>
              <a:ext uri="{FF2B5EF4-FFF2-40B4-BE49-F238E27FC236}">
                <a16:creationId xmlns:a16="http://schemas.microsoft.com/office/drawing/2014/main" id="{BCE8CA71-0C6C-714A-AEB6-5405821DB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762000"/>
            <a:ext cx="8763000" cy="5715000"/>
          </a:xfrm>
          <a:prstGeom prst="rect">
            <a:avLst/>
          </a:prstGeom>
          <a:noFill/>
        </p:spPr>
      </p:pic>
      <p:sp>
        <p:nvSpPr>
          <p:cNvPr id="5" name="TextBox 4">
            <a:extLst>
              <a:ext uri="{FF2B5EF4-FFF2-40B4-BE49-F238E27FC236}">
                <a16:creationId xmlns:a16="http://schemas.microsoft.com/office/drawing/2014/main" id="{640E483A-CB8C-8C4C-B5AF-591B2B1CAB62}"/>
              </a:ext>
            </a:extLst>
          </p:cNvPr>
          <p:cNvSpPr txBox="1"/>
          <p:nvPr/>
        </p:nvSpPr>
        <p:spPr>
          <a:xfrm>
            <a:off x="1219200" y="1066801"/>
            <a:ext cx="3886200" cy="246221"/>
          </a:xfrm>
          <a:prstGeom prst="rect">
            <a:avLst/>
          </a:prstGeom>
          <a:noFill/>
        </p:spPr>
        <p:txBody>
          <a:bodyPr wrap="square" rtlCol="0">
            <a:spAutoFit/>
          </a:bodyPr>
          <a:lstStyle/>
          <a:p>
            <a:r>
              <a:rPr lang="en-US" sz="1000" b="1" dirty="0" err="1">
                <a:solidFill>
                  <a:srgbClr val="0070C0"/>
                </a:solidFill>
              </a:rPr>
              <a:t>Kubectl</a:t>
            </a:r>
            <a:r>
              <a:rPr lang="en-US" sz="1000" b="1" dirty="0">
                <a:solidFill>
                  <a:srgbClr val="0070C0"/>
                </a:solidFill>
              </a:rPr>
              <a:t> – command line tool to interact with K8s API server</a:t>
            </a:r>
          </a:p>
        </p:txBody>
      </p:sp>
      <p:sp>
        <p:nvSpPr>
          <p:cNvPr id="3" name="Rounded Rectangle 2">
            <a:extLst>
              <a:ext uri="{FF2B5EF4-FFF2-40B4-BE49-F238E27FC236}">
                <a16:creationId xmlns:a16="http://schemas.microsoft.com/office/drawing/2014/main" id="{D991F673-2E7F-F94D-882E-04E5E6DF0773}"/>
              </a:ext>
            </a:extLst>
          </p:cNvPr>
          <p:cNvSpPr/>
          <p:nvPr/>
        </p:nvSpPr>
        <p:spPr>
          <a:xfrm>
            <a:off x="3352800" y="4800600"/>
            <a:ext cx="2057400" cy="1371600"/>
          </a:xfrm>
          <a:prstGeom prst="roundRect">
            <a:avLst/>
          </a:prstGeom>
          <a:no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EF2A1E86-1883-4145-98C3-E55C90AF0748}"/>
              </a:ext>
            </a:extLst>
          </p:cNvPr>
          <p:cNvSpPr txBox="1"/>
          <p:nvPr/>
        </p:nvSpPr>
        <p:spPr>
          <a:xfrm>
            <a:off x="2894013" y="6124903"/>
            <a:ext cx="3352800" cy="400110"/>
          </a:xfrm>
          <a:prstGeom prst="rect">
            <a:avLst/>
          </a:prstGeom>
          <a:noFill/>
        </p:spPr>
        <p:txBody>
          <a:bodyPr wrap="square" rtlCol="0">
            <a:spAutoFit/>
          </a:bodyPr>
          <a:lstStyle/>
          <a:p>
            <a:r>
              <a:rPr lang="en-US" sz="1000" b="1" dirty="0">
                <a:solidFill>
                  <a:srgbClr val="0070C0"/>
                </a:solidFill>
              </a:rPr>
              <a:t>All state is kept inside distributed </a:t>
            </a:r>
            <a:r>
              <a:rPr lang="en-US" sz="1000" b="1" dirty="0" err="1">
                <a:solidFill>
                  <a:srgbClr val="0070C0"/>
                </a:solidFill>
              </a:rPr>
              <a:t>etcd</a:t>
            </a:r>
            <a:r>
              <a:rPr lang="en-US" sz="1000" b="1" dirty="0">
                <a:solidFill>
                  <a:srgbClr val="0070C0"/>
                </a:solidFill>
              </a:rPr>
              <a:t> cluster and only API server directly communicates with </a:t>
            </a:r>
            <a:r>
              <a:rPr lang="en-US" sz="1000" b="1" dirty="0" err="1">
                <a:solidFill>
                  <a:srgbClr val="0070C0"/>
                </a:solidFill>
              </a:rPr>
              <a:t>etcd</a:t>
            </a:r>
            <a:r>
              <a:rPr lang="en-US" sz="1000" b="1" dirty="0">
                <a:solidFill>
                  <a:srgbClr val="0070C0"/>
                </a:solidFill>
              </a:rPr>
              <a:t>.</a:t>
            </a:r>
          </a:p>
        </p:txBody>
      </p:sp>
      <p:sp>
        <p:nvSpPr>
          <p:cNvPr id="8" name="TextBox 7">
            <a:extLst>
              <a:ext uri="{FF2B5EF4-FFF2-40B4-BE49-F238E27FC236}">
                <a16:creationId xmlns:a16="http://schemas.microsoft.com/office/drawing/2014/main" id="{02727A64-167D-9D4D-96B3-8B43C0F4FAAE}"/>
              </a:ext>
            </a:extLst>
          </p:cNvPr>
          <p:cNvSpPr txBox="1"/>
          <p:nvPr/>
        </p:nvSpPr>
        <p:spPr>
          <a:xfrm>
            <a:off x="325821" y="4249578"/>
            <a:ext cx="3048000" cy="246221"/>
          </a:xfrm>
          <a:prstGeom prst="rect">
            <a:avLst/>
          </a:prstGeom>
          <a:noFill/>
        </p:spPr>
        <p:txBody>
          <a:bodyPr wrap="square" rtlCol="0">
            <a:spAutoFit/>
          </a:bodyPr>
          <a:lstStyle/>
          <a:p>
            <a:r>
              <a:rPr lang="en-US" sz="1000" b="1" dirty="0">
                <a:solidFill>
                  <a:srgbClr val="0070C0"/>
                </a:solidFill>
              </a:rPr>
              <a:t>Controllers listening for events from API server</a:t>
            </a:r>
          </a:p>
        </p:txBody>
      </p:sp>
      <p:sp>
        <p:nvSpPr>
          <p:cNvPr id="10" name="TextBox 9">
            <a:extLst>
              <a:ext uri="{FF2B5EF4-FFF2-40B4-BE49-F238E27FC236}">
                <a16:creationId xmlns:a16="http://schemas.microsoft.com/office/drawing/2014/main" id="{BD944D97-C25A-FC45-8EDE-F4D5C474CFFE}"/>
              </a:ext>
            </a:extLst>
          </p:cNvPr>
          <p:cNvSpPr txBox="1"/>
          <p:nvPr/>
        </p:nvSpPr>
        <p:spPr>
          <a:xfrm>
            <a:off x="1178200" y="2303417"/>
            <a:ext cx="3048000" cy="553998"/>
          </a:xfrm>
          <a:prstGeom prst="rect">
            <a:avLst/>
          </a:prstGeom>
          <a:noFill/>
        </p:spPr>
        <p:txBody>
          <a:bodyPr wrap="square" rtlCol="0">
            <a:spAutoFit/>
          </a:bodyPr>
          <a:lstStyle/>
          <a:p>
            <a:r>
              <a:rPr lang="en-US" sz="1000" b="1" dirty="0">
                <a:solidFill>
                  <a:srgbClr val="0070C0"/>
                </a:solidFill>
              </a:rPr>
              <a:t>API server accepts user input, update state inside </a:t>
            </a:r>
            <a:r>
              <a:rPr lang="en-US" sz="1000" b="1" dirty="0" err="1">
                <a:solidFill>
                  <a:srgbClr val="0070C0"/>
                </a:solidFill>
              </a:rPr>
              <a:t>etcd</a:t>
            </a:r>
            <a:r>
              <a:rPr lang="en-US" sz="1000" b="1" dirty="0">
                <a:solidFill>
                  <a:srgbClr val="0070C0"/>
                </a:solidFill>
              </a:rPr>
              <a:t> cluster and emits events for changes</a:t>
            </a:r>
          </a:p>
        </p:txBody>
      </p:sp>
      <p:sp>
        <p:nvSpPr>
          <p:cNvPr id="11" name="TextBox 10">
            <a:extLst>
              <a:ext uri="{FF2B5EF4-FFF2-40B4-BE49-F238E27FC236}">
                <a16:creationId xmlns:a16="http://schemas.microsoft.com/office/drawing/2014/main" id="{18321FEC-F2EA-E64E-9B73-C99EE1599DF1}"/>
              </a:ext>
            </a:extLst>
          </p:cNvPr>
          <p:cNvSpPr txBox="1"/>
          <p:nvPr/>
        </p:nvSpPr>
        <p:spPr>
          <a:xfrm>
            <a:off x="5314156" y="4350278"/>
            <a:ext cx="1865313" cy="246221"/>
          </a:xfrm>
          <a:prstGeom prst="rect">
            <a:avLst/>
          </a:prstGeom>
          <a:noFill/>
        </p:spPr>
        <p:txBody>
          <a:bodyPr wrap="square" rtlCol="0">
            <a:spAutoFit/>
          </a:bodyPr>
          <a:lstStyle/>
          <a:p>
            <a:r>
              <a:rPr lang="en-US" sz="1000" b="1" dirty="0">
                <a:solidFill>
                  <a:srgbClr val="0070C0"/>
                </a:solidFill>
              </a:rPr>
              <a:t>Container runtime manager</a:t>
            </a:r>
          </a:p>
        </p:txBody>
      </p:sp>
      <p:sp>
        <p:nvSpPr>
          <p:cNvPr id="12" name="TextBox 11">
            <a:extLst>
              <a:ext uri="{FF2B5EF4-FFF2-40B4-BE49-F238E27FC236}">
                <a16:creationId xmlns:a16="http://schemas.microsoft.com/office/drawing/2014/main" id="{37FAC00C-D9CF-C543-ABCB-F837BB129EFC}"/>
              </a:ext>
            </a:extLst>
          </p:cNvPr>
          <p:cNvSpPr txBox="1"/>
          <p:nvPr/>
        </p:nvSpPr>
        <p:spPr>
          <a:xfrm>
            <a:off x="6553200" y="1752600"/>
            <a:ext cx="2204545" cy="400110"/>
          </a:xfrm>
          <a:prstGeom prst="rect">
            <a:avLst/>
          </a:prstGeom>
          <a:noFill/>
        </p:spPr>
        <p:txBody>
          <a:bodyPr wrap="square" rtlCol="0">
            <a:spAutoFit/>
          </a:bodyPr>
          <a:lstStyle/>
          <a:p>
            <a:r>
              <a:rPr lang="en-US" sz="1000" b="1" dirty="0" err="1">
                <a:solidFill>
                  <a:srgbClr val="0070C0"/>
                </a:solidFill>
              </a:rPr>
              <a:t>Kube</a:t>
            </a:r>
            <a:r>
              <a:rPr lang="en-US" sz="1000" b="1" dirty="0">
                <a:solidFill>
                  <a:srgbClr val="0070C0"/>
                </a:solidFill>
              </a:rPr>
              <a:t>-proxy – provides network services, load balancing, etc.</a:t>
            </a:r>
          </a:p>
        </p:txBody>
      </p:sp>
    </p:spTree>
    <p:extLst>
      <p:ext uri="{BB962C8B-B14F-4D97-AF65-F5344CB8AC3E}">
        <p14:creationId xmlns:p14="http://schemas.microsoft.com/office/powerpoint/2010/main" val="137329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40000" cy="585787"/>
          </a:xfrm>
        </p:spPr>
        <p:txBody>
          <a:bodyPr>
            <a:normAutofit/>
          </a:bodyPr>
          <a:lstStyle/>
          <a:p>
            <a:r>
              <a:rPr lang="en-US" sz="2400" b="1" i="1" dirty="0">
                <a:latin typeface="Arial"/>
                <a:cs typeface="Arial"/>
              </a:rPr>
              <a:t>Kubernetes build in Objects Overview</a:t>
            </a:r>
            <a:endParaRPr lang="en-US" sz="2400" b="1" dirty="0"/>
          </a:p>
        </p:txBody>
      </p:sp>
      <p:pic>
        <p:nvPicPr>
          <p:cNvPr id="3" name="Picture 2">
            <a:extLst>
              <a:ext uri="{FF2B5EF4-FFF2-40B4-BE49-F238E27FC236}">
                <a16:creationId xmlns:a16="http://schemas.microsoft.com/office/drawing/2014/main" id="{4E161B9B-AA83-DF42-9430-6D92B68FF227}"/>
              </a:ext>
            </a:extLst>
          </p:cNvPr>
          <p:cNvPicPr>
            <a:picLocks noChangeAspect="1"/>
          </p:cNvPicPr>
          <p:nvPr/>
        </p:nvPicPr>
        <p:blipFill>
          <a:blip r:embed="rId2"/>
          <a:stretch>
            <a:fillRect/>
          </a:stretch>
        </p:blipFill>
        <p:spPr>
          <a:xfrm>
            <a:off x="381000" y="838200"/>
            <a:ext cx="8487600" cy="5638801"/>
          </a:xfrm>
          <a:prstGeom prst="rect">
            <a:avLst/>
          </a:prstGeom>
        </p:spPr>
      </p:pic>
    </p:spTree>
    <p:extLst>
      <p:ext uri="{BB962C8B-B14F-4D97-AF65-F5344CB8AC3E}">
        <p14:creationId xmlns:p14="http://schemas.microsoft.com/office/powerpoint/2010/main" val="3217102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A0B4-4C3C-954E-B742-ADC83287965E}"/>
              </a:ext>
            </a:extLst>
          </p:cNvPr>
          <p:cNvSpPr>
            <a:spLocks noGrp="1"/>
          </p:cNvSpPr>
          <p:nvPr>
            <p:ph type="title"/>
          </p:nvPr>
        </p:nvSpPr>
        <p:spPr/>
        <p:txBody>
          <a:bodyPr/>
          <a:lstStyle/>
          <a:p>
            <a:r>
              <a:rPr lang="en-US" sz="2400" b="1" i="1" dirty="0"/>
              <a:t>Kubernetes PODs Overview</a:t>
            </a:r>
          </a:p>
        </p:txBody>
      </p:sp>
      <p:pic>
        <p:nvPicPr>
          <p:cNvPr id="4" name="Content Placeholder 3">
            <a:extLst>
              <a:ext uri="{FF2B5EF4-FFF2-40B4-BE49-F238E27FC236}">
                <a16:creationId xmlns:a16="http://schemas.microsoft.com/office/drawing/2014/main" id="{F8B71835-A1B4-654E-92EC-C6ED8B283413}"/>
              </a:ext>
            </a:extLst>
          </p:cNvPr>
          <p:cNvPicPr>
            <a:picLocks noGrp="1" noChangeAspect="1"/>
          </p:cNvPicPr>
          <p:nvPr>
            <p:ph idx="1"/>
          </p:nvPr>
        </p:nvPicPr>
        <p:blipFill>
          <a:blip r:embed="rId2"/>
          <a:stretch>
            <a:fillRect/>
          </a:stretch>
        </p:blipFill>
        <p:spPr>
          <a:xfrm>
            <a:off x="528363" y="914400"/>
            <a:ext cx="3404524" cy="1917700"/>
          </a:xfrm>
          <a:prstGeom prst="rect">
            <a:avLst/>
          </a:prstGeom>
        </p:spPr>
      </p:pic>
      <p:pic>
        <p:nvPicPr>
          <p:cNvPr id="5" name="Picture 4">
            <a:extLst>
              <a:ext uri="{FF2B5EF4-FFF2-40B4-BE49-F238E27FC236}">
                <a16:creationId xmlns:a16="http://schemas.microsoft.com/office/drawing/2014/main" id="{B2A19B67-1A0F-0645-B972-F23E79B54308}"/>
              </a:ext>
            </a:extLst>
          </p:cNvPr>
          <p:cNvPicPr>
            <a:picLocks noChangeAspect="1"/>
          </p:cNvPicPr>
          <p:nvPr/>
        </p:nvPicPr>
        <p:blipFill>
          <a:blip r:embed="rId3"/>
          <a:stretch>
            <a:fillRect/>
          </a:stretch>
        </p:blipFill>
        <p:spPr>
          <a:xfrm>
            <a:off x="549276" y="2984500"/>
            <a:ext cx="8042276" cy="3555748"/>
          </a:xfrm>
          <a:prstGeom prst="rect">
            <a:avLst/>
          </a:prstGeom>
        </p:spPr>
      </p:pic>
      <p:sp>
        <p:nvSpPr>
          <p:cNvPr id="6" name="Rectangle 5">
            <a:extLst>
              <a:ext uri="{FF2B5EF4-FFF2-40B4-BE49-F238E27FC236}">
                <a16:creationId xmlns:a16="http://schemas.microsoft.com/office/drawing/2014/main" id="{079956A3-8C79-6541-B80A-C54C76F857B4}"/>
              </a:ext>
            </a:extLst>
          </p:cNvPr>
          <p:cNvSpPr/>
          <p:nvPr/>
        </p:nvSpPr>
        <p:spPr>
          <a:xfrm>
            <a:off x="4038600" y="914400"/>
            <a:ext cx="4685643" cy="2031325"/>
          </a:xfrm>
          <a:prstGeom prst="rect">
            <a:avLst/>
          </a:prstGeom>
        </p:spPr>
        <p:txBody>
          <a:bodyPr wrap="square">
            <a:spAutoFit/>
          </a:bodyPr>
          <a:lstStyle/>
          <a:p>
            <a:r>
              <a:rPr lang="en-US" sz="1400" dirty="0">
                <a:latin typeface="medium-content-serif-font"/>
              </a:rPr>
              <a:t>POD is a group of one or more containers (such as Docker containers), with shared storage/network, and a specification for how to run the containers.</a:t>
            </a:r>
          </a:p>
          <a:p>
            <a:endParaRPr lang="en-US" sz="1400" dirty="0">
              <a:latin typeface="medium-content-serif-font"/>
            </a:endParaRPr>
          </a:p>
          <a:p>
            <a:r>
              <a:rPr lang="en-US" sz="1400" dirty="0">
                <a:latin typeface="medium-content-serif-font"/>
              </a:rPr>
              <a:t>POD can be tagged with one or mode labels (key/value pairs)</a:t>
            </a:r>
          </a:p>
          <a:p>
            <a:endParaRPr lang="en-US" sz="1400" dirty="0">
              <a:latin typeface="medium-content-serif-font"/>
            </a:endParaRPr>
          </a:p>
          <a:p>
            <a:r>
              <a:rPr lang="en-US" sz="1400" dirty="0">
                <a:latin typeface="medium-content-serif-font"/>
              </a:rPr>
              <a:t>Smallest unit to scale the application functionality – so pods are generally decide the bounded context for your microservices.</a:t>
            </a:r>
            <a:endParaRPr lang="en-US" sz="1400" dirty="0"/>
          </a:p>
        </p:txBody>
      </p:sp>
    </p:spTree>
    <p:extLst>
      <p:ext uri="{BB962C8B-B14F-4D97-AF65-F5344CB8AC3E}">
        <p14:creationId xmlns:p14="http://schemas.microsoft.com/office/powerpoint/2010/main" val="3485042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5360C-FBB7-7E41-AF42-329028C68EC2}"/>
              </a:ext>
            </a:extLst>
          </p:cNvPr>
          <p:cNvSpPr>
            <a:spLocks noGrp="1"/>
          </p:cNvSpPr>
          <p:nvPr>
            <p:ph type="title"/>
          </p:nvPr>
        </p:nvSpPr>
        <p:spPr>
          <a:xfrm>
            <a:off x="550862" y="-76200"/>
            <a:ext cx="8042276" cy="654424"/>
          </a:xfrm>
        </p:spPr>
        <p:txBody>
          <a:bodyPr/>
          <a:lstStyle/>
          <a:p>
            <a:r>
              <a:rPr lang="en-US" sz="2400" b="1" i="1" dirty="0"/>
              <a:t>Replication Controllers/Replica Sets Overview</a:t>
            </a:r>
          </a:p>
        </p:txBody>
      </p:sp>
      <p:pic>
        <p:nvPicPr>
          <p:cNvPr id="4" name="Content Placeholder 3">
            <a:extLst>
              <a:ext uri="{FF2B5EF4-FFF2-40B4-BE49-F238E27FC236}">
                <a16:creationId xmlns:a16="http://schemas.microsoft.com/office/drawing/2014/main" id="{B86CF5C2-4300-E94E-AA65-053AB7D7795E}"/>
              </a:ext>
            </a:extLst>
          </p:cNvPr>
          <p:cNvPicPr>
            <a:picLocks noGrp="1" noChangeAspect="1"/>
          </p:cNvPicPr>
          <p:nvPr>
            <p:ph idx="1"/>
          </p:nvPr>
        </p:nvPicPr>
        <p:blipFill>
          <a:blip r:embed="rId2"/>
          <a:stretch>
            <a:fillRect/>
          </a:stretch>
        </p:blipFill>
        <p:spPr>
          <a:xfrm>
            <a:off x="381000" y="689739"/>
            <a:ext cx="3810000" cy="2165131"/>
          </a:xfrm>
          <a:prstGeom prst="rect">
            <a:avLst/>
          </a:prstGeom>
        </p:spPr>
      </p:pic>
      <p:pic>
        <p:nvPicPr>
          <p:cNvPr id="6" name="Picture 5">
            <a:extLst>
              <a:ext uri="{FF2B5EF4-FFF2-40B4-BE49-F238E27FC236}">
                <a16:creationId xmlns:a16="http://schemas.microsoft.com/office/drawing/2014/main" id="{D66746B7-25C1-D649-89DC-E24A544B6ED7}"/>
              </a:ext>
            </a:extLst>
          </p:cNvPr>
          <p:cNvPicPr>
            <a:picLocks noChangeAspect="1"/>
          </p:cNvPicPr>
          <p:nvPr/>
        </p:nvPicPr>
        <p:blipFill>
          <a:blip r:embed="rId3"/>
          <a:stretch>
            <a:fillRect/>
          </a:stretch>
        </p:blipFill>
        <p:spPr>
          <a:xfrm>
            <a:off x="1828800" y="3087414"/>
            <a:ext cx="4961467" cy="3733800"/>
          </a:xfrm>
          <a:prstGeom prst="rect">
            <a:avLst/>
          </a:prstGeom>
        </p:spPr>
      </p:pic>
      <p:sp>
        <p:nvSpPr>
          <p:cNvPr id="7" name="Rectangle 6">
            <a:extLst>
              <a:ext uri="{FF2B5EF4-FFF2-40B4-BE49-F238E27FC236}">
                <a16:creationId xmlns:a16="http://schemas.microsoft.com/office/drawing/2014/main" id="{58073B86-FA9E-5640-8D77-3EDBCF7A264F}"/>
              </a:ext>
            </a:extLst>
          </p:cNvPr>
          <p:cNvSpPr/>
          <p:nvPr/>
        </p:nvSpPr>
        <p:spPr>
          <a:xfrm>
            <a:off x="4191000" y="756643"/>
            <a:ext cx="4572000" cy="2031325"/>
          </a:xfrm>
          <a:prstGeom prst="rect">
            <a:avLst/>
          </a:prstGeom>
        </p:spPr>
        <p:txBody>
          <a:bodyPr>
            <a:spAutoFit/>
          </a:bodyPr>
          <a:lstStyle/>
          <a:p>
            <a:r>
              <a:rPr lang="en-US" sz="1400" dirty="0">
                <a:solidFill>
                  <a:srgbClr val="232323"/>
                </a:solidFill>
                <a:latin typeface="NewBaskerville"/>
              </a:rPr>
              <a:t>A RC or RS is a Kubernetes resource that ensures its pods are always kept running. If the pod disappears for any reason, such as in the event of a node disappearing from the cluster or because the pod was evicted from the node, the RC notices the missing pod and creates a replacement pod. </a:t>
            </a:r>
          </a:p>
          <a:p>
            <a:endParaRPr lang="en-US" sz="1400" dirty="0">
              <a:solidFill>
                <a:srgbClr val="232323"/>
              </a:solidFill>
              <a:latin typeface="NewBaskerville"/>
            </a:endParaRPr>
          </a:p>
          <a:p>
            <a:endParaRPr lang="en-US" sz="1400" dirty="0">
              <a:solidFill>
                <a:srgbClr val="232323"/>
              </a:solidFill>
              <a:latin typeface="NewBaskerville"/>
            </a:endParaRPr>
          </a:p>
          <a:p>
            <a:r>
              <a:rPr lang="en-US" sz="1400" dirty="0">
                <a:solidFill>
                  <a:srgbClr val="232323"/>
                </a:solidFill>
                <a:latin typeface="NewBaskerville"/>
              </a:rPr>
              <a:t>RC/RS can be configured to target POD labels conditions and then maintain desired number of replicas.</a:t>
            </a:r>
            <a:endParaRPr lang="en-US" sz="1400" dirty="0"/>
          </a:p>
        </p:txBody>
      </p:sp>
    </p:spTree>
    <p:extLst>
      <p:ext uri="{BB962C8B-B14F-4D97-AF65-F5344CB8AC3E}">
        <p14:creationId xmlns:p14="http://schemas.microsoft.com/office/powerpoint/2010/main" val="3259407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A9799-1BF7-E945-AA43-299168008DAB}"/>
              </a:ext>
            </a:extLst>
          </p:cNvPr>
          <p:cNvSpPr>
            <a:spLocks noGrp="1"/>
          </p:cNvSpPr>
          <p:nvPr>
            <p:ph type="title"/>
          </p:nvPr>
        </p:nvSpPr>
        <p:spPr>
          <a:xfrm>
            <a:off x="549275" y="44514"/>
            <a:ext cx="8042276" cy="654424"/>
          </a:xfrm>
        </p:spPr>
        <p:txBody>
          <a:bodyPr/>
          <a:lstStyle/>
          <a:p>
            <a:r>
              <a:rPr lang="en-US" sz="2400" b="1" i="1" dirty="0"/>
              <a:t>Kubernetes Services Overview</a:t>
            </a:r>
          </a:p>
        </p:txBody>
      </p:sp>
      <p:pic>
        <p:nvPicPr>
          <p:cNvPr id="4" name="Content Placeholder 3">
            <a:extLst>
              <a:ext uri="{FF2B5EF4-FFF2-40B4-BE49-F238E27FC236}">
                <a16:creationId xmlns:a16="http://schemas.microsoft.com/office/drawing/2014/main" id="{737722C0-D471-BE4C-95DF-B20148501D29}"/>
              </a:ext>
            </a:extLst>
          </p:cNvPr>
          <p:cNvPicPr>
            <a:picLocks noGrp="1" noChangeAspect="1"/>
          </p:cNvPicPr>
          <p:nvPr>
            <p:ph idx="1"/>
          </p:nvPr>
        </p:nvPicPr>
        <p:blipFill>
          <a:blip r:embed="rId2"/>
          <a:stretch>
            <a:fillRect/>
          </a:stretch>
        </p:blipFill>
        <p:spPr>
          <a:xfrm>
            <a:off x="1065213" y="762001"/>
            <a:ext cx="6173787" cy="4154032"/>
          </a:xfrm>
          <a:prstGeom prst="rect">
            <a:avLst/>
          </a:prstGeom>
        </p:spPr>
      </p:pic>
      <p:sp>
        <p:nvSpPr>
          <p:cNvPr id="6" name="Rectangle 5">
            <a:extLst>
              <a:ext uri="{FF2B5EF4-FFF2-40B4-BE49-F238E27FC236}">
                <a16:creationId xmlns:a16="http://schemas.microsoft.com/office/drawing/2014/main" id="{F942A6C7-8FB8-8847-8F3E-05EBCB0226BC}"/>
              </a:ext>
            </a:extLst>
          </p:cNvPr>
          <p:cNvSpPr/>
          <p:nvPr/>
        </p:nvSpPr>
        <p:spPr>
          <a:xfrm>
            <a:off x="436562" y="4947564"/>
            <a:ext cx="8402638" cy="1600438"/>
          </a:xfrm>
          <a:prstGeom prst="rect">
            <a:avLst/>
          </a:prstGeom>
        </p:spPr>
        <p:txBody>
          <a:bodyPr wrap="square">
            <a:spAutoFit/>
          </a:bodyPr>
          <a:lstStyle/>
          <a:p>
            <a:pPr marL="285750" indent="-285750">
              <a:buFont typeface="Arial" panose="020B0604020202020204" pitchFamily="34" charset="0"/>
              <a:buChar char="•"/>
            </a:pPr>
            <a:r>
              <a:rPr lang="en-US" sz="1400" dirty="0">
                <a:solidFill>
                  <a:srgbClr val="232323"/>
                </a:solidFill>
                <a:latin typeface="NewBaskerville"/>
              </a:rPr>
              <a:t>K8s service provides a single, constant point of entry to a group of pods providing the same service. Each service has an IP address and port that never change while the service exists. </a:t>
            </a:r>
          </a:p>
          <a:p>
            <a:pPr marL="285750" indent="-285750">
              <a:buFont typeface="Arial" panose="020B0604020202020204" pitchFamily="34" charset="0"/>
              <a:buChar char="•"/>
            </a:pPr>
            <a:r>
              <a:rPr lang="en-US" sz="1400" dirty="0">
                <a:solidFill>
                  <a:srgbClr val="232323"/>
                </a:solidFill>
                <a:latin typeface="NewBaskerville"/>
              </a:rPr>
              <a:t>Clients open connections to service IP and port, and those connections are then routed to one of the pods backing that service. This way, clients of a service don’t need to know the location of individual pods providing the service, allowing those pods to be moved around the cluster at any time. </a:t>
            </a:r>
          </a:p>
          <a:p>
            <a:pPr marL="285750" indent="-285750">
              <a:buFont typeface="Arial" panose="020B0604020202020204" pitchFamily="34" charset="0"/>
              <a:buChar char="•"/>
            </a:pPr>
            <a:r>
              <a:rPr lang="en-US" sz="1400" dirty="0">
                <a:solidFill>
                  <a:srgbClr val="232323"/>
                </a:solidFill>
                <a:latin typeface="NewBaskerville"/>
              </a:rPr>
              <a:t>Deployment of pods inside K8S automatically registers those pods inside K8S (Service Registration) and K8S services provide a way to discover the backing PODs via logical POD labels (Service Discovery)</a:t>
            </a:r>
            <a:endParaRPr lang="en-US" sz="1400" dirty="0"/>
          </a:p>
        </p:txBody>
      </p:sp>
    </p:spTree>
    <p:extLst>
      <p:ext uri="{BB962C8B-B14F-4D97-AF65-F5344CB8AC3E}">
        <p14:creationId xmlns:p14="http://schemas.microsoft.com/office/powerpoint/2010/main" val="3007598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0BF3-AC49-A741-8819-4614AE05CC85}"/>
              </a:ext>
            </a:extLst>
          </p:cNvPr>
          <p:cNvSpPr>
            <a:spLocks noGrp="1"/>
          </p:cNvSpPr>
          <p:nvPr>
            <p:ph type="title"/>
          </p:nvPr>
        </p:nvSpPr>
        <p:spPr/>
        <p:txBody>
          <a:bodyPr/>
          <a:lstStyle/>
          <a:p>
            <a:r>
              <a:rPr lang="en-US" sz="2400" b="1" i="1" dirty="0"/>
              <a:t>Basic Types of Kubernetes Services</a:t>
            </a:r>
            <a:endParaRPr lang="en-US" sz="2400" dirty="0"/>
          </a:p>
        </p:txBody>
      </p:sp>
      <p:pic>
        <p:nvPicPr>
          <p:cNvPr id="7" name="Content Placeholder 6">
            <a:extLst>
              <a:ext uri="{FF2B5EF4-FFF2-40B4-BE49-F238E27FC236}">
                <a16:creationId xmlns:a16="http://schemas.microsoft.com/office/drawing/2014/main" id="{6DBA9A36-EF18-524B-B8CC-4D3BA8798289}"/>
              </a:ext>
            </a:extLst>
          </p:cNvPr>
          <p:cNvPicPr>
            <a:picLocks noGrp="1" noChangeAspect="1"/>
          </p:cNvPicPr>
          <p:nvPr>
            <p:ph idx="1"/>
          </p:nvPr>
        </p:nvPicPr>
        <p:blipFill>
          <a:blip r:embed="rId2"/>
          <a:stretch>
            <a:fillRect/>
          </a:stretch>
        </p:blipFill>
        <p:spPr>
          <a:xfrm>
            <a:off x="2265363" y="1066800"/>
            <a:ext cx="4610100" cy="4292600"/>
          </a:xfrm>
          <a:prstGeom prst="rect">
            <a:avLst/>
          </a:prstGeom>
        </p:spPr>
      </p:pic>
      <p:sp>
        <p:nvSpPr>
          <p:cNvPr id="8" name="Rectangle 7">
            <a:extLst>
              <a:ext uri="{FF2B5EF4-FFF2-40B4-BE49-F238E27FC236}">
                <a16:creationId xmlns:a16="http://schemas.microsoft.com/office/drawing/2014/main" id="{345D4761-1569-B94D-BE38-0EF05E1A37E1}"/>
              </a:ext>
            </a:extLst>
          </p:cNvPr>
          <p:cNvSpPr/>
          <p:nvPr/>
        </p:nvSpPr>
        <p:spPr>
          <a:xfrm>
            <a:off x="190500" y="5644492"/>
            <a:ext cx="8763000" cy="738664"/>
          </a:xfrm>
          <a:prstGeom prst="rect">
            <a:avLst/>
          </a:prstGeom>
        </p:spPr>
        <p:txBody>
          <a:bodyPr wrap="square">
            <a:spAutoFit/>
          </a:bodyPr>
          <a:lstStyle/>
          <a:p>
            <a:r>
              <a:rPr lang="en-US" sz="1400" b="1" dirty="0" err="1">
                <a:solidFill>
                  <a:srgbClr val="0070C0"/>
                </a:solidFill>
              </a:rPr>
              <a:t>ClusterIP</a:t>
            </a:r>
            <a:r>
              <a:rPr lang="en-US" sz="1400" b="1" dirty="0">
                <a:solidFill>
                  <a:srgbClr val="0070C0"/>
                </a:solidFill>
              </a:rPr>
              <a:t>:  Expose endpoints to other PODS inside same k8s cluster</a:t>
            </a:r>
          </a:p>
          <a:p>
            <a:r>
              <a:rPr lang="en-US" sz="1400" b="1" dirty="0" err="1">
                <a:solidFill>
                  <a:srgbClr val="0070C0"/>
                </a:solidFill>
              </a:rPr>
              <a:t>NodePort</a:t>
            </a:r>
            <a:r>
              <a:rPr lang="en-US" sz="1400" b="1" dirty="0">
                <a:solidFill>
                  <a:srgbClr val="0070C0"/>
                </a:solidFill>
              </a:rPr>
              <a:t>: Expose endpoints to other boxes which are outside k8s cluster but within same network.</a:t>
            </a:r>
          </a:p>
          <a:p>
            <a:r>
              <a:rPr lang="en-US" sz="1400" b="1" dirty="0" err="1">
                <a:solidFill>
                  <a:srgbClr val="0070C0"/>
                </a:solidFill>
              </a:rPr>
              <a:t>LoadBalancer</a:t>
            </a:r>
            <a:r>
              <a:rPr lang="en-US" sz="1400" b="1" dirty="0">
                <a:solidFill>
                  <a:srgbClr val="0070C0"/>
                </a:solidFill>
              </a:rPr>
              <a:t>: Expose endpoints to external world (e.g. internet) or whatever you defined in your LB.</a:t>
            </a:r>
          </a:p>
        </p:txBody>
      </p:sp>
    </p:spTree>
    <p:extLst>
      <p:ext uri="{BB962C8B-B14F-4D97-AF65-F5344CB8AC3E}">
        <p14:creationId xmlns:p14="http://schemas.microsoft.com/office/powerpoint/2010/main" val="586744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7921-39A8-3C4A-9DFB-F119A9659B90}"/>
              </a:ext>
            </a:extLst>
          </p:cNvPr>
          <p:cNvSpPr>
            <a:spLocks noGrp="1"/>
          </p:cNvSpPr>
          <p:nvPr>
            <p:ph type="title"/>
          </p:nvPr>
        </p:nvSpPr>
        <p:spPr>
          <a:xfrm>
            <a:off x="549275" y="107576"/>
            <a:ext cx="8042276" cy="578224"/>
          </a:xfrm>
        </p:spPr>
        <p:txBody>
          <a:bodyPr/>
          <a:lstStyle/>
          <a:p>
            <a:r>
              <a:rPr lang="en-US" sz="2400" b="1" i="1" dirty="0"/>
              <a:t>Deployment Overview</a:t>
            </a:r>
          </a:p>
        </p:txBody>
      </p:sp>
      <p:sp>
        <p:nvSpPr>
          <p:cNvPr id="3" name="Content Placeholder 2">
            <a:extLst>
              <a:ext uri="{FF2B5EF4-FFF2-40B4-BE49-F238E27FC236}">
                <a16:creationId xmlns:a16="http://schemas.microsoft.com/office/drawing/2014/main" id="{29CD30AB-17C5-4D48-8B06-226993C0DF2E}"/>
              </a:ext>
            </a:extLst>
          </p:cNvPr>
          <p:cNvSpPr>
            <a:spLocks noGrp="1"/>
          </p:cNvSpPr>
          <p:nvPr>
            <p:ph idx="1"/>
          </p:nvPr>
        </p:nvSpPr>
        <p:spPr/>
        <p:txBody>
          <a:bodyPr>
            <a:normAutofit/>
          </a:bodyPr>
          <a:lstStyle/>
          <a:p>
            <a:r>
              <a:rPr lang="en-US" sz="1400" i="1" dirty="0"/>
              <a:t>A Deployment controller provides declarative updates for Pods and Replica Sets.</a:t>
            </a:r>
          </a:p>
          <a:p>
            <a:r>
              <a:rPr lang="en-US" sz="1400" i="1" dirty="0"/>
              <a:t>You describe a desired state in a Deployment object, and the Deployment controller changes the actual state to the desired state at a controlled rate. </a:t>
            </a:r>
          </a:p>
          <a:p>
            <a:r>
              <a:rPr lang="en-US" sz="1400" i="1" dirty="0"/>
              <a:t>Supports updating, rolling back previous deployment revisions</a:t>
            </a:r>
          </a:p>
        </p:txBody>
      </p:sp>
      <p:pic>
        <p:nvPicPr>
          <p:cNvPr id="4" name="Picture 3">
            <a:extLst>
              <a:ext uri="{FF2B5EF4-FFF2-40B4-BE49-F238E27FC236}">
                <a16:creationId xmlns:a16="http://schemas.microsoft.com/office/drawing/2014/main" id="{EF2AD1F5-3E89-5F4F-BEAE-6D3BCBEBCDCD}"/>
              </a:ext>
            </a:extLst>
          </p:cNvPr>
          <p:cNvPicPr>
            <a:picLocks noChangeAspect="1"/>
          </p:cNvPicPr>
          <p:nvPr/>
        </p:nvPicPr>
        <p:blipFill>
          <a:blip r:embed="rId2"/>
          <a:stretch>
            <a:fillRect/>
          </a:stretch>
        </p:blipFill>
        <p:spPr>
          <a:xfrm>
            <a:off x="304800" y="2895600"/>
            <a:ext cx="8686800" cy="2413000"/>
          </a:xfrm>
          <a:prstGeom prst="rect">
            <a:avLst/>
          </a:prstGeom>
        </p:spPr>
      </p:pic>
    </p:spTree>
    <p:extLst>
      <p:ext uri="{BB962C8B-B14F-4D97-AF65-F5344CB8AC3E}">
        <p14:creationId xmlns:p14="http://schemas.microsoft.com/office/powerpoint/2010/main" val="3718246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7C9F-DCA6-F941-AB7F-ADBC970EDAD2}"/>
              </a:ext>
            </a:extLst>
          </p:cNvPr>
          <p:cNvSpPr>
            <a:spLocks noGrp="1"/>
          </p:cNvSpPr>
          <p:nvPr>
            <p:ph type="title"/>
          </p:nvPr>
        </p:nvSpPr>
        <p:spPr>
          <a:xfrm>
            <a:off x="549275" y="107576"/>
            <a:ext cx="8042276" cy="578224"/>
          </a:xfrm>
        </p:spPr>
        <p:txBody>
          <a:bodyPr/>
          <a:lstStyle/>
          <a:p>
            <a:r>
              <a:rPr lang="en-US" sz="2400" b="1" i="1" dirty="0"/>
              <a:t>Demo</a:t>
            </a:r>
          </a:p>
        </p:txBody>
      </p:sp>
      <p:sp>
        <p:nvSpPr>
          <p:cNvPr id="3" name="Content Placeholder 2">
            <a:extLst>
              <a:ext uri="{FF2B5EF4-FFF2-40B4-BE49-F238E27FC236}">
                <a16:creationId xmlns:a16="http://schemas.microsoft.com/office/drawing/2014/main" id="{ED27989B-2684-034D-AC75-C399DD3821CE}"/>
              </a:ext>
            </a:extLst>
          </p:cNvPr>
          <p:cNvSpPr>
            <a:spLocks noGrp="1"/>
          </p:cNvSpPr>
          <p:nvPr>
            <p:ph idx="1"/>
          </p:nvPr>
        </p:nvSpPr>
        <p:spPr/>
        <p:txBody>
          <a:bodyPr>
            <a:normAutofit/>
          </a:bodyPr>
          <a:lstStyle/>
          <a:p>
            <a:r>
              <a:rPr lang="en-US" sz="1400" i="1" dirty="0"/>
              <a:t>Explore Kubernetes cluster nodes</a:t>
            </a:r>
          </a:p>
          <a:p>
            <a:r>
              <a:rPr lang="en-US" sz="1400" i="1" dirty="0"/>
              <a:t>Explore Kubernetes Namespaces</a:t>
            </a:r>
          </a:p>
          <a:p>
            <a:r>
              <a:rPr lang="en-US" sz="1400" i="1" dirty="0"/>
              <a:t>Explore Kubernetes </a:t>
            </a:r>
            <a:r>
              <a:rPr lang="en-US" sz="1400" i="1" dirty="0" err="1"/>
              <a:t>kube</a:t>
            </a:r>
            <a:r>
              <a:rPr lang="en-US" sz="1400" i="1" dirty="0"/>
              <a:t>-system namespace</a:t>
            </a:r>
          </a:p>
          <a:p>
            <a:r>
              <a:rPr lang="en-US" sz="1400" i="1" dirty="0"/>
              <a:t>Demo Application</a:t>
            </a:r>
          </a:p>
        </p:txBody>
      </p:sp>
      <p:sp>
        <p:nvSpPr>
          <p:cNvPr id="4" name="Rounded Rectangle 3">
            <a:extLst>
              <a:ext uri="{FF2B5EF4-FFF2-40B4-BE49-F238E27FC236}">
                <a16:creationId xmlns:a16="http://schemas.microsoft.com/office/drawing/2014/main" id="{CBA8B24D-9691-1648-A901-FA3627221EC7}"/>
              </a:ext>
            </a:extLst>
          </p:cNvPr>
          <p:cNvSpPr/>
          <p:nvPr/>
        </p:nvSpPr>
        <p:spPr>
          <a:xfrm>
            <a:off x="7340820" y="2895600"/>
            <a:ext cx="1219200" cy="685800"/>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BackendPod</a:t>
            </a:r>
            <a:r>
              <a:rPr lang="en-US" sz="1000" dirty="0"/>
              <a:t> - 1</a:t>
            </a:r>
          </a:p>
        </p:txBody>
      </p:sp>
      <p:sp>
        <p:nvSpPr>
          <p:cNvPr id="5" name="Rounded Rectangle 4">
            <a:extLst>
              <a:ext uri="{FF2B5EF4-FFF2-40B4-BE49-F238E27FC236}">
                <a16:creationId xmlns:a16="http://schemas.microsoft.com/office/drawing/2014/main" id="{16B06C18-5552-DF45-853F-0D1703E3D8F2}"/>
              </a:ext>
            </a:extLst>
          </p:cNvPr>
          <p:cNvSpPr/>
          <p:nvPr/>
        </p:nvSpPr>
        <p:spPr>
          <a:xfrm>
            <a:off x="7340820" y="4261945"/>
            <a:ext cx="1219200" cy="685800"/>
          </a:xfrm>
          <a:prstGeom prst="round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BackendPod</a:t>
            </a:r>
            <a:r>
              <a:rPr lang="en-US" sz="1000" dirty="0"/>
              <a:t> - 2</a:t>
            </a:r>
          </a:p>
        </p:txBody>
      </p:sp>
      <p:sp>
        <p:nvSpPr>
          <p:cNvPr id="6" name="Cloud 5">
            <a:extLst>
              <a:ext uri="{FF2B5EF4-FFF2-40B4-BE49-F238E27FC236}">
                <a16:creationId xmlns:a16="http://schemas.microsoft.com/office/drawing/2014/main" id="{7254502B-1A21-E444-8D0C-8A008EDC1D2F}"/>
              </a:ext>
            </a:extLst>
          </p:cNvPr>
          <p:cNvSpPr/>
          <p:nvPr/>
        </p:nvSpPr>
        <p:spPr>
          <a:xfrm>
            <a:off x="5502823" y="3472355"/>
            <a:ext cx="1219200" cy="952500"/>
          </a:xfrm>
          <a:prstGeom prst="cloud">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Node Port Service</a:t>
            </a:r>
          </a:p>
        </p:txBody>
      </p:sp>
      <p:sp>
        <p:nvSpPr>
          <p:cNvPr id="7" name="Rounded Rectangle 6">
            <a:extLst>
              <a:ext uri="{FF2B5EF4-FFF2-40B4-BE49-F238E27FC236}">
                <a16:creationId xmlns:a16="http://schemas.microsoft.com/office/drawing/2014/main" id="{E5FD2282-0390-5A4B-8A56-E2BA208A8F6E}"/>
              </a:ext>
            </a:extLst>
          </p:cNvPr>
          <p:cNvSpPr/>
          <p:nvPr/>
        </p:nvSpPr>
        <p:spPr>
          <a:xfrm>
            <a:off x="3461847" y="2919248"/>
            <a:ext cx="1219200" cy="685800"/>
          </a:xfrm>
          <a:prstGeom prst="roundRect">
            <a:avLst/>
          </a:prstGeom>
          <a:solidFill>
            <a:schemeClr val="tx2">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FrontendPod</a:t>
            </a:r>
            <a:r>
              <a:rPr lang="en-US" sz="1000" dirty="0"/>
              <a:t> -1</a:t>
            </a:r>
          </a:p>
        </p:txBody>
      </p:sp>
      <p:sp>
        <p:nvSpPr>
          <p:cNvPr id="8" name="Rounded Rectangle 7">
            <a:extLst>
              <a:ext uri="{FF2B5EF4-FFF2-40B4-BE49-F238E27FC236}">
                <a16:creationId xmlns:a16="http://schemas.microsoft.com/office/drawing/2014/main" id="{236AAC93-275C-444D-8F92-240AC317F4B1}"/>
              </a:ext>
            </a:extLst>
          </p:cNvPr>
          <p:cNvSpPr/>
          <p:nvPr/>
        </p:nvSpPr>
        <p:spPr>
          <a:xfrm>
            <a:off x="3461847" y="4191000"/>
            <a:ext cx="1219200" cy="685800"/>
          </a:xfrm>
          <a:prstGeom prst="roundRect">
            <a:avLst/>
          </a:prstGeom>
          <a:solidFill>
            <a:schemeClr val="tx2">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t>FrontendPod</a:t>
            </a:r>
            <a:r>
              <a:rPr lang="en-US" sz="1000" dirty="0"/>
              <a:t> -2</a:t>
            </a:r>
          </a:p>
        </p:txBody>
      </p:sp>
      <p:sp>
        <p:nvSpPr>
          <p:cNvPr id="9" name="Cloud 8">
            <a:extLst>
              <a:ext uri="{FF2B5EF4-FFF2-40B4-BE49-F238E27FC236}">
                <a16:creationId xmlns:a16="http://schemas.microsoft.com/office/drawing/2014/main" id="{F65F064D-06A2-8148-AFEC-B8344C002960}"/>
              </a:ext>
            </a:extLst>
          </p:cNvPr>
          <p:cNvSpPr/>
          <p:nvPr/>
        </p:nvSpPr>
        <p:spPr>
          <a:xfrm>
            <a:off x="1342042" y="3450677"/>
            <a:ext cx="1219200" cy="952500"/>
          </a:xfrm>
          <a:prstGeom prst="cloud">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Load Balancer Service</a:t>
            </a:r>
          </a:p>
        </p:txBody>
      </p:sp>
      <p:pic>
        <p:nvPicPr>
          <p:cNvPr id="11" name="Graphic 10" descr="Man">
            <a:extLst>
              <a:ext uri="{FF2B5EF4-FFF2-40B4-BE49-F238E27FC236}">
                <a16:creationId xmlns:a16="http://schemas.microsoft.com/office/drawing/2014/main" id="{A0C2A134-4510-9B4E-947A-98F63241BC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54" y="3510455"/>
            <a:ext cx="914400" cy="914400"/>
          </a:xfrm>
          <a:prstGeom prst="rect">
            <a:avLst/>
          </a:prstGeom>
        </p:spPr>
      </p:pic>
      <p:cxnSp>
        <p:nvCxnSpPr>
          <p:cNvPr id="13" name="Straight Arrow Connector 12">
            <a:extLst>
              <a:ext uri="{FF2B5EF4-FFF2-40B4-BE49-F238E27FC236}">
                <a16:creationId xmlns:a16="http://schemas.microsoft.com/office/drawing/2014/main" id="{49A8BC86-14B6-8B42-8703-A71CA361450D}"/>
              </a:ext>
            </a:extLst>
          </p:cNvPr>
          <p:cNvCxnSpPr>
            <a:cxnSpLocks/>
            <a:endCxn id="9" idx="2"/>
          </p:cNvCxnSpPr>
          <p:nvPr/>
        </p:nvCxnSpPr>
        <p:spPr>
          <a:xfrm>
            <a:off x="609600" y="3926927"/>
            <a:ext cx="736224" cy="0"/>
          </a:xfrm>
          <a:prstGeom prst="straightConnector1">
            <a:avLst/>
          </a:prstGeom>
          <a:ln>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C1A413AE-C9B6-AB4F-901B-6AD7B78C5ACC}"/>
              </a:ext>
            </a:extLst>
          </p:cNvPr>
          <p:cNvCxnSpPr>
            <a:cxnSpLocks/>
            <a:endCxn id="7" idx="1"/>
          </p:cNvCxnSpPr>
          <p:nvPr/>
        </p:nvCxnSpPr>
        <p:spPr>
          <a:xfrm flipV="1">
            <a:off x="2499821" y="3262148"/>
            <a:ext cx="962026" cy="578069"/>
          </a:xfrm>
          <a:prstGeom prst="straightConnector1">
            <a:avLst/>
          </a:prstGeom>
          <a:ln>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30D44985-2BC0-564C-A761-D3EA9E5BEDCA}"/>
              </a:ext>
            </a:extLst>
          </p:cNvPr>
          <p:cNvCxnSpPr>
            <a:cxnSpLocks/>
          </p:cNvCxnSpPr>
          <p:nvPr/>
        </p:nvCxnSpPr>
        <p:spPr>
          <a:xfrm>
            <a:off x="2530532" y="3832663"/>
            <a:ext cx="959643" cy="522397"/>
          </a:xfrm>
          <a:prstGeom prst="straightConnector1">
            <a:avLst/>
          </a:prstGeom>
          <a:ln>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9CCD7F44-B98B-3F49-A39F-CE7EF8AFE301}"/>
              </a:ext>
            </a:extLst>
          </p:cNvPr>
          <p:cNvCxnSpPr>
            <a:cxnSpLocks/>
            <a:endCxn id="6" idx="2"/>
          </p:cNvCxnSpPr>
          <p:nvPr/>
        </p:nvCxnSpPr>
        <p:spPr>
          <a:xfrm>
            <a:off x="4676209" y="3268388"/>
            <a:ext cx="830396" cy="680217"/>
          </a:xfrm>
          <a:prstGeom prst="straightConnector1">
            <a:avLst/>
          </a:prstGeom>
          <a:ln>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748025C8-D29A-4340-9A7A-F17BBBFBEEF6}"/>
              </a:ext>
            </a:extLst>
          </p:cNvPr>
          <p:cNvCxnSpPr>
            <a:cxnSpLocks/>
          </p:cNvCxnSpPr>
          <p:nvPr/>
        </p:nvCxnSpPr>
        <p:spPr>
          <a:xfrm flipV="1">
            <a:off x="4634072" y="3955831"/>
            <a:ext cx="825558" cy="436672"/>
          </a:xfrm>
          <a:prstGeom prst="straightConnector1">
            <a:avLst/>
          </a:prstGeom>
          <a:ln>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25" name="Straight Arrow Connector 24">
            <a:extLst>
              <a:ext uri="{FF2B5EF4-FFF2-40B4-BE49-F238E27FC236}">
                <a16:creationId xmlns:a16="http://schemas.microsoft.com/office/drawing/2014/main" id="{7FE9D329-62A8-094E-9B30-2021B1DD08CE}"/>
              </a:ext>
            </a:extLst>
          </p:cNvPr>
          <p:cNvCxnSpPr>
            <a:cxnSpLocks/>
          </p:cNvCxnSpPr>
          <p:nvPr/>
        </p:nvCxnSpPr>
        <p:spPr>
          <a:xfrm flipV="1">
            <a:off x="6515262" y="3292365"/>
            <a:ext cx="962026" cy="578069"/>
          </a:xfrm>
          <a:prstGeom prst="straightConnector1">
            <a:avLst/>
          </a:prstGeom>
          <a:ln>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7A8FA6F8-493E-994E-8363-CDC13F476822}"/>
              </a:ext>
            </a:extLst>
          </p:cNvPr>
          <p:cNvCxnSpPr>
            <a:cxnSpLocks/>
          </p:cNvCxnSpPr>
          <p:nvPr/>
        </p:nvCxnSpPr>
        <p:spPr>
          <a:xfrm>
            <a:off x="6545973" y="3862880"/>
            <a:ext cx="959643" cy="522397"/>
          </a:xfrm>
          <a:prstGeom prst="straightConnector1">
            <a:avLst/>
          </a:prstGeom>
          <a:ln>
            <a:solidFill>
              <a:srgbClr val="FF0000"/>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958659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730624"/>
          </a:xfrm>
        </p:spPr>
        <p:txBody>
          <a:bodyPr/>
          <a:lstStyle/>
          <a:p>
            <a:pPr algn="ctr"/>
            <a:r>
              <a:rPr lang="en-US" sz="2400" b="1" i="1" dirty="0"/>
              <a:t>Agenda</a:t>
            </a:r>
          </a:p>
        </p:txBody>
      </p:sp>
      <p:sp>
        <p:nvSpPr>
          <p:cNvPr id="3" name="Content Placeholder 2"/>
          <p:cNvSpPr>
            <a:spLocks noGrp="1"/>
          </p:cNvSpPr>
          <p:nvPr>
            <p:ph idx="1"/>
          </p:nvPr>
        </p:nvSpPr>
        <p:spPr>
          <a:xfrm>
            <a:off x="250824" y="990600"/>
            <a:ext cx="8640000" cy="5257799"/>
          </a:xfrm>
        </p:spPr>
        <p:txBody>
          <a:bodyPr>
            <a:normAutofit/>
          </a:bodyPr>
          <a:lstStyle/>
          <a:p>
            <a:endParaRPr lang="en-US" dirty="0"/>
          </a:p>
          <a:p>
            <a:pPr marL="349250" lvl="1" indent="-349250">
              <a:lnSpc>
                <a:spcPct val="70000"/>
              </a:lnSpc>
              <a:spcBef>
                <a:spcPts val="2000"/>
              </a:spcBef>
              <a:buClr>
                <a:schemeClr val="accent1">
                  <a:lumMod val="60000"/>
                  <a:lumOff val="40000"/>
                </a:schemeClr>
              </a:buClr>
            </a:pPr>
            <a:r>
              <a:rPr lang="en-US" sz="1400" i="1" dirty="0"/>
              <a:t>Advantages/Disadvantages of Kubernetes</a:t>
            </a:r>
          </a:p>
          <a:p>
            <a:pPr marL="349250" lvl="1" indent="-349250">
              <a:lnSpc>
                <a:spcPct val="70000"/>
              </a:lnSpc>
              <a:spcBef>
                <a:spcPts val="2000"/>
              </a:spcBef>
              <a:buClr>
                <a:schemeClr val="accent1">
                  <a:lumMod val="60000"/>
                  <a:lumOff val="40000"/>
                </a:schemeClr>
              </a:buClr>
            </a:pPr>
            <a:r>
              <a:rPr lang="en-US" sz="1400" i="1" dirty="0"/>
              <a:t>High Level Application Development Cycle</a:t>
            </a:r>
          </a:p>
          <a:p>
            <a:pPr marL="349250" lvl="1" indent="-349250">
              <a:lnSpc>
                <a:spcPct val="70000"/>
              </a:lnSpc>
              <a:spcBef>
                <a:spcPts val="2000"/>
              </a:spcBef>
              <a:buClr>
                <a:schemeClr val="accent1">
                  <a:lumMod val="60000"/>
                  <a:lumOff val="40000"/>
                </a:schemeClr>
              </a:buClr>
            </a:pPr>
            <a:r>
              <a:rPr lang="en-US" sz="1400" i="1" dirty="0"/>
              <a:t>Kubernetes architecture</a:t>
            </a:r>
          </a:p>
          <a:p>
            <a:pPr marL="349250" lvl="1" indent="-349250">
              <a:lnSpc>
                <a:spcPct val="70000"/>
              </a:lnSpc>
              <a:spcBef>
                <a:spcPts val="2000"/>
              </a:spcBef>
              <a:buClr>
                <a:schemeClr val="accent1">
                  <a:lumMod val="60000"/>
                  <a:lumOff val="40000"/>
                </a:schemeClr>
              </a:buClr>
            </a:pPr>
            <a:r>
              <a:rPr lang="en-US" sz="1400" i="1" dirty="0"/>
              <a:t>Brief overview of build in K8S objects</a:t>
            </a:r>
          </a:p>
          <a:p>
            <a:pPr marL="349250" lvl="1" indent="-349250">
              <a:lnSpc>
                <a:spcPct val="70000"/>
              </a:lnSpc>
              <a:spcBef>
                <a:spcPts val="2000"/>
              </a:spcBef>
              <a:buClr>
                <a:schemeClr val="accent1">
                  <a:lumMod val="60000"/>
                  <a:lumOff val="40000"/>
                </a:schemeClr>
              </a:buClr>
            </a:pPr>
            <a:r>
              <a:rPr lang="en-US" sz="1400" i="1" dirty="0"/>
              <a:t>Demo</a:t>
            </a:r>
          </a:p>
          <a:p>
            <a:pPr marL="349250" lvl="1" indent="0">
              <a:buNone/>
            </a:pPr>
            <a:endParaRPr lang="en-US" dirty="0"/>
          </a:p>
          <a:p>
            <a:pPr lvl="1"/>
            <a:endParaRPr lang="en-US" dirty="0"/>
          </a:p>
          <a:p>
            <a:endParaRPr lang="en-US" dirty="0"/>
          </a:p>
          <a:p>
            <a:endParaRPr lang="en-US" dirty="0"/>
          </a:p>
          <a:p>
            <a:endParaRPr lang="en-US" dirty="0"/>
          </a:p>
        </p:txBody>
      </p:sp>
    </p:spTree>
    <p:extLst>
      <p:ext uri="{BB962C8B-B14F-4D97-AF65-F5344CB8AC3E}">
        <p14:creationId xmlns:p14="http://schemas.microsoft.com/office/powerpoint/2010/main" val="2764179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33A00-6DE0-E049-9124-2A8FE24D7457}"/>
              </a:ext>
            </a:extLst>
          </p:cNvPr>
          <p:cNvSpPr>
            <a:spLocks noGrp="1"/>
          </p:cNvSpPr>
          <p:nvPr>
            <p:ph type="title"/>
          </p:nvPr>
        </p:nvSpPr>
        <p:spPr/>
        <p:txBody>
          <a:bodyPr/>
          <a:lstStyle/>
          <a:p>
            <a:r>
              <a:rPr lang="en-US" sz="2400" b="1" i="1" dirty="0"/>
              <a:t>What is Kubernetes</a:t>
            </a:r>
          </a:p>
        </p:txBody>
      </p:sp>
      <p:sp>
        <p:nvSpPr>
          <p:cNvPr id="3" name="Content Placeholder 2">
            <a:extLst>
              <a:ext uri="{FF2B5EF4-FFF2-40B4-BE49-F238E27FC236}">
                <a16:creationId xmlns:a16="http://schemas.microsoft.com/office/drawing/2014/main" id="{AB30581F-824C-224B-8197-B0B96C86E3B7}"/>
              </a:ext>
            </a:extLst>
          </p:cNvPr>
          <p:cNvSpPr>
            <a:spLocks noGrp="1"/>
          </p:cNvSpPr>
          <p:nvPr>
            <p:ph idx="1"/>
          </p:nvPr>
        </p:nvSpPr>
        <p:spPr/>
        <p:txBody>
          <a:bodyPr>
            <a:normAutofit/>
          </a:bodyPr>
          <a:lstStyle/>
          <a:p>
            <a:pPr>
              <a:lnSpc>
                <a:spcPct val="70000"/>
              </a:lnSpc>
            </a:pPr>
            <a:r>
              <a:rPr lang="en-US" sz="1400" i="1" dirty="0"/>
              <a:t>Kubernetes is a container management Platform</a:t>
            </a:r>
          </a:p>
          <a:p>
            <a:pPr>
              <a:lnSpc>
                <a:spcPct val="70000"/>
              </a:lnSpc>
            </a:pPr>
            <a:r>
              <a:rPr lang="en-US" sz="1400" i="1" dirty="0"/>
              <a:t>Created by Google</a:t>
            </a:r>
          </a:p>
          <a:p>
            <a:pPr>
              <a:lnSpc>
                <a:spcPct val="70000"/>
              </a:lnSpc>
            </a:pPr>
            <a:r>
              <a:rPr lang="en-US" sz="1400" i="1" dirty="0"/>
              <a:t>Written in </a:t>
            </a:r>
            <a:r>
              <a:rPr lang="en-US" sz="1400" i="1" dirty="0" err="1"/>
              <a:t>GoLang</a:t>
            </a:r>
            <a:r>
              <a:rPr lang="en-US" sz="1400" i="1" dirty="0"/>
              <a:t> (aka Go)</a:t>
            </a:r>
          </a:p>
          <a:p>
            <a:pPr>
              <a:lnSpc>
                <a:spcPct val="70000"/>
              </a:lnSpc>
            </a:pPr>
            <a:r>
              <a:rPr lang="en-US" sz="1400" i="1" dirty="0"/>
              <a:t>Also known as K8S</a:t>
            </a:r>
          </a:p>
        </p:txBody>
      </p:sp>
      <p:sp>
        <p:nvSpPr>
          <p:cNvPr id="4" name="Rectangle 3">
            <a:extLst>
              <a:ext uri="{FF2B5EF4-FFF2-40B4-BE49-F238E27FC236}">
                <a16:creationId xmlns:a16="http://schemas.microsoft.com/office/drawing/2014/main" id="{D85360C6-2129-6249-B463-81B5E405FE6E}"/>
              </a:ext>
            </a:extLst>
          </p:cNvPr>
          <p:cNvSpPr/>
          <p:nvPr/>
        </p:nvSpPr>
        <p:spPr>
          <a:xfrm>
            <a:off x="273269" y="5463671"/>
            <a:ext cx="8318282" cy="590931"/>
          </a:xfrm>
          <a:prstGeom prst="rect">
            <a:avLst/>
          </a:prstGeom>
        </p:spPr>
        <p:txBody>
          <a:bodyPr wrap="square">
            <a:spAutoFit/>
          </a:bodyPr>
          <a:lstStyle/>
          <a:p>
            <a:pPr>
              <a:lnSpc>
                <a:spcPct val="90000"/>
              </a:lnSpc>
            </a:pPr>
            <a:r>
              <a:rPr lang="en-US" b="1" i="1" dirty="0">
                <a:solidFill>
                  <a:srgbClr val="0070C0"/>
                </a:solidFill>
              </a:rPr>
              <a:t>Kubernetes can be loosely thought of as an operating system for managing real world distributed applications (aka microservices).</a:t>
            </a:r>
          </a:p>
        </p:txBody>
      </p:sp>
    </p:spTree>
    <p:extLst>
      <p:ext uri="{BB962C8B-B14F-4D97-AF65-F5344CB8AC3E}">
        <p14:creationId xmlns:p14="http://schemas.microsoft.com/office/powerpoint/2010/main" val="3541880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i="1" dirty="0"/>
              <a:t>Services provided by Kubernetes</a:t>
            </a:r>
          </a:p>
        </p:txBody>
      </p:sp>
      <p:sp>
        <p:nvSpPr>
          <p:cNvPr id="3" name="Content Placeholder 2"/>
          <p:cNvSpPr>
            <a:spLocks noGrp="1"/>
          </p:cNvSpPr>
          <p:nvPr>
            <p:ph idx="1"/>
          </p:nvPr>
        </p:nvSpPr>
        <p:spPr>
          <a:xfrm>
            <a:off x="304800" y="990600"/>
            <a:ext cx="8686800" cy="5562600"/>
          </a:xfrm>
        </p:spPr>
        <p:txBody>
          <a:bodyPr>
            <a:normAutofit fontScale="55000" lnSpcReduction="20000"/>
          </a:bodyPr>
          <a:lstStyle/>
          <a:p>
            <a:pPr>
              <a:lnSpc>
                <a:spcPct val="90000"/>
              </a:lnSpc>
            </a:pPr>
            <a:r>
              <a:rPr lang="en-US" sz="2500" i="1" dirty="0"/>
              <a:t>Fault Tolerant &amp; ability to harness maximum resource utilization</a:t>
            </a:r>
          </a:p>
          <a:p>
            <a:pPr>
              <a:lnSpc>
                <a:spcPct val="90000"/>
              </a:lnSpc>
            </a:pPr>
            <a:r>
              <a:rPr lang="en-US" sz="2500" i="1" dirty="0"/>
              <a:t>Self Healing (via health / readiness probes)</a:t>
            </a:r>
          </a:p>
          <a:p>
            <a:pPr>
              <a:lnSpc>
                <a:spcPct val="90000"/>
              </a:lnSpc>
            </a:pPr>
            <a:r>
              <a:rPr lang="en-US" sz="2500" i="1" dirty="0"/>
              <a:t>Service discovery and service registry (via k8s services)</a:t>
            </a:r>
          </a:p>
          <a:p>
            <a:pPr>
              <a:lnSpc>
                <a:spcPct val="90000"/>
              </a:lnSpc>
            </a:pPr>
            <a:r>
              <a:rPr lang="en-US" sz="2500" i="1" dirty="0"/>
              <a:t>Auto scaling - (instance and node based scaling based on CPU, memory or custom user defined metrics)</a:t>
            </a:r>
          </a:p>
          <a:p>
            <a:pPr>
              <a:lnSpc>
                <a:spcPct val="90000"/>
              </a:lnSpc>
            </a:pPr>
            <a:r>
              <a:rPr lang="en-US" sz="2500" i="1" dirty="0"/>
              <a:t>Support for stateless, stateful applications (via stateful sets), daemon sets, Jobs, Cron Jobs etc.</a:t>
            </a:r>
          </a:p>
          <a:p>
            <a:pPr>
              <a:lnSpc>
                <a:spcPct val="90000"/>
              </a:lnSpc>
            </a:pPr>
            <a:r>
              <a:rPr lang="en-US" sz="2500" i="1" dirty="0"/>
              <a:t>Build in config maps, secrets for application configuration management.</a:t>
            </a:r>
          </a:p>
          <a:p>
            <a:pPr>
              <a:lnSpc>
                <a:spcPct val="90000"/>
              </a:lnSpc>
            </a:pPr>
            <a:r>
              <a:rPr lang="en-US" sz="2500" i="1" dirty="0"/>
              <a:t>Supports Role Based Access Control (roles, service accounts based on cluster and namespace level)</a:t>
            </a:r>
          </a:p>
          <a:p>
            <a:pPr>
              <a:lnSpc>
                <a:spcPct val="90000"/>
              </a:lnSpc>
            </a:pPr>
            <a:r>
              <a:rPr lang="en-US" sz="2500" i="1" dirty="0"/>
              <a:t>Minimal coupling with cloud provider and specifications are defined via vendor neutral </a:t>
            </a:r>
            <a:r>
              <a:rPr lang="en-US" sz="2500" i="1" dirty="0">
                <a:hlinkClick r:id="rId3"/>
              </a:rPr>
              <a:t>Cloud Native Computing Foundation</a:t>
            </a:r>
            <a:r>
              <a:rPr lang="en-US" sz="2500" i="1" dirty="0"/>
              <a:t> </a:t>
            </a:r>
          </a:p>
          <a:p>
            <a:pPr>
              <a:lnSpc>
                <a:spcPct val="90000"/>
              </a:lnSpc>
            </a:pPr>
            <a:r>
              <a:rPr lang="en-US" sz="2500" i="1" dirty="0"/>
              <a:t>Advanced scheduling – (Resource limits, Node affinity, taints, tolerations, disruptions etc.)</a:t>
            </a:r>
          </a:p>
          <a:p>
            <a:pPr>
              <a:lnSpc>
                <a:spcPct val="90000"/>
              </a:lnSpc>
            </a:pPr>
            <a:r>
              <a:rPr lang="en-US" sz="2500" i="1" dirty="0"/>
              <a:t>Extensible API via custom resource definitions and custom controllers.</a:t>
            </a:r>
          </a:p>
          <a:p>
            <a:pPr>
              <a:lnSpc>
                <a:spcPct val="90000"/>
              </a:lnSpc>
            </a:pPr>
            <a:r>
              <a:rPr lang="en-US" sz="2500" i="1" dirty="0"/>
              <a:t>Production ready k8s operators for custom application requirements (</a:t>
            </a:r>
            <a:r>
              <a:rPr lang="en-US" sz="2500" i="1" dirty="0">
                <a:hlinkClick r:id="rId4"/>
              </a:rPr>
              <a:t>https://operatorhub.io</a:t>
            </a:r>
            <a:r>
              <a:rPr lang="en-US" sz="2500" i="1" dirty="0"/>
              <a:t>)</a:t>
            </a:r>
          </a:p>
          <a:p>
            <a:pPr>
              <a:lnSpc>
                <a:spcPct val="90000"/>
              </a:lnSpc>
            </a:pPr>
            <a:r>
              <a:rPr lang="en-US" sz="2500" i="1" dirty="0"/>
              <a:t>Enables fast CI/CD pipelines</a:t>
            </a:r>
            <a:endParaRPr lang="en-US" i="1" dirty="0"/>
          </a:p>
          <a:p>
            <a:pPr>
              <a:lnSpc>
                <a:spcPct val="90000"/>
              </a:lnSpc>
              <a:buFontTx/>
              <a:buNone/>
            </a:pPr>
            <a:endParaRPr lang="en-US" i="1" dirty="0"/>
          </a:p>
        </p:txBody>
      </p:sp>
    </p:spTree>
    <p:extLst>
      <p:ext uri="{BB962C8B-B14F-4D97-AF65-F5344CB8AC3E}">
        <p14:creationId xmlns:p14="http://schemas.microsoft.com/office/powerpoint/2010/main" val="1629301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i="1" dirty="0"/>
              <a:t>Services </a:t>
            </a:r>
            <a:r>
              <a:rPr lang="en-US" sz="2400" b="1" i="1" u="sng" dirty="0"/>
              <a:t>NOT</a:t>
            </a:r>
            <a:r>
              <a:rPr lang="en-US" sz="2400" b="1" i="1" dirty="0"/>
              <a:t> provided by Kubernetes</a:t>
            </a:r>
          </a:p>
        </p:txBody>
      </p:sp>
      <p:sp>
        <p:nvSpPr>
          <p:cNvPr id="4" name="Content Placeholder 2">
            <a:extLst>
              <a:ext uri="{FF2B5EF4-FFF2-40B4-BE49-F238E27FC236}">
                <a16:creationId xmlns:a16="http://schemas.microsoft.com/office/drawing/2014/main" id="{F295DEDC-EB1E-0C4B-B959-27D3824A75B5}"/>
              </a:ext>
            </a:extLst>
          </p:cNvPr>
          <p:cNvSpPr>
            <a:spLocks noGrp="1"/>
          </p:cNvSpPr>
          <p:nvPr>
            <p:ph idx="1"/>
          </p:nvPr>
        </p:nvSpPr>
        <p:spPr>
          <a:xfrm>
            <a:off x="304800" y="990600"/>
            <a:ext cx="8458199" cy="5334000"/>
          </a:xfrm>
        </p:spPr>
        <p:txBody>
          <a:bodyPr>
            <a:normAutofit fontScale="92500" lnSpcReduction="20000"/>
          </a:bodyPr>
          <a:lstStyle/>
          <a:p>
            <a:pPr>
              <a:lnSpc>
                <a:spcPct val="90000"/>
              </a:lnSpc>
            </a:pPr>
            <a:r>
              <a:rPr lang="en-US" sz="1500" i="1" dirty="0"/>
              <a:t>Distributed Fault Tolerant Persistence Provisioning (alternatives – </a:t>
            </a:r>
            <a:r>
              <a:rPr lang="en-US" sz="1500" i="1" dirty="0" err="1"/>
              <a:t>glusterFs</a:t>
            </a:r>
            <a:r>
              <a:rPr lang="en-US" sz="1500" i="1" dirty="0"/>
              <a:t>, </a:t>
            </a:r>
            <a:r>
              <a:rPr lang="en-US" sz="1500" i="1" dirty="0" err="1"/>
              <a:t>Ceph</a:t>
            </a:r>
            <a:r>
              <a:rPr lang="en-US" sz="1500" i="1" dirty="0"/>
              <a:t> or cloud provider supported persistence)</a:t>
            </a:r>
          </a:p>
          <a:p>
            <a:pPr>
              <a:lnSpc>
                <a:spcPct val="90000"/>
              </a:lnSpc>
            </a:pPr>
            <a:r>
              <a:rPr lang="en-US" sz="1500" i="1" dirty="0"/>
              <a:t>External Load Balancers (alternatives – cloud provider load balancers, </a:t>
            </a:r>
            <a:r>
              <a:rPr lang="en-US" sz="1500" i="1" dirty="0" err="1"/>
              <a:t>metalLB</a:t>
            </a:r>
            <a:r>
              <a:rPr lang="en-US" sz="1500" i="1" dirty="0"/>
              <a:t> )</a:t>
            </a:r>
          </a:p>
          <a:p>
            <a:pPr>
              <a:lnSpc>
                <a:spcPct val="90000"/>
              </a:lnSpc>
            </a:pPr>
            <a:r>
              <a:rPr lang="en-US" sz="1500" i="1" dirty="0"/>
              <a:t>Pub-Sub functionality (alternatives – Kafka, Rabbit-MQ, cloud provider MQ ). Broadcasting messages to all pods is not yet supported in k8s.</a:t>
            </a:r>
          </a:p>
          <a:p>
            <a:pPr>
              <a:lnSpc>
                <a:spcPct val="90000"/>
              </a:lnSpc>
            </a:pPr>
            <a:r>
              <a:rPr lang="en-US" sz="1500" i="1" dirty="0"/>
              <a:t>Complex deployment orchestration (alternatives – helm, </a:t>
            </a:r>
            <a:r>
              <a:rPr lang="en-US" sz="1500" i="1" dirty="0" err="1"/>
              <a:t>kustomize</a:t>
            </a:r>
            <a:r>
              <a:rPr lang="en-US" sz="1500" i="1" dirty="0"/>
              <a:t> </a:t>
            </a:r>
            <a:r>
              <a:rPr lang="en-US" sz="1500" i="1" dirty="0" err="1"/>
              <a:t>etc</a:t>
            </a:r>
            <a:r>
              <a:rPr lang="en-US" sz="1500" i="1" dirty="0"/>
              <a:t>) </a:t>
            </a:r>
          </a:p>
          <a:p>
            <a:pPr>
              <a:lnSpc>
                <a:spcPct val="90000"/>
              </a:lnSpc>
            </a:pPr>
            <a:r>
              <a:rPr lang="en-US" sz="1500" i="1" dirty="0"/>
              <a:t>Log Aggregation and log forwarding  (alternatives – ELK, </a:t>
            </a:r>
            <a:r>
              <a:rPr lang="en-US" sz="1500" i="1" dirty="0" err="1"/>
              <a:t>Fluentd</a:t>
            </a:r>
            <a:r>
              <a:rPr lang="en-US" sz="1500" i="1" dirty="0"/>
              <a:t>, </a:t>
            </a:r>
            <a:r>
              <a:rPr lang="en-US" sz="1500" i="1" dirty="0" err="1"/>
              <a:t>Fluentbit</a:t>
            </a:r>
            <a:r>
              <a:rPr lang="en-US" sz="1500" i="1" dirty="0"/>
              <a:t>(EFK) </a:t>
            </a:r>
            <a:r>
              <a:rPr lang="en-US" sz="1500" i="1" dirty="0" err="1"/>
              <a:t>etc</a:t>
            </a:r>
            <a:r>
              <a:rPr lang="en-US" sz="1500" i="1" dirty="0"/>
              <a:t>)</a:t>
            </a:r>
          </a:p>
          <a:p>
            <a:pPr>
              <a:lnSpc>
                <a:spcPct val="90000"/>
              </a:lnSpc>
            </a:pPr>
            <a:r>
              <a:rPr lang="en-US" sz="1500" i="1" dirty="0"/>
              <a:t>Application metrics (alternatives – </a:t>
            </a:r>
            <a:r>
              <a:rPr lang="en-US" sz="1500" i="1" dirty="0" err="1"/>
              <a:t>promotheus</a:t>
            </a:r>
            <a:r>
              <a:rPr lang="en-US" sz="1500" i="1" dirty="0"/>
              <a:t>, </a:t>
            </a:r>
            <a:r>
              <a:rPr lang="en-US" sz="1500" i="1" dirty="0" err="1"/>
              <a:t>influxDB</a:t>
            </a:r>
            <a:r>
              <a:rPr lang="en-US" sz="1500" i="1" dirty="0"/>
              <a:t>, </a:t>
            </a:r>
            <a:r>
              <a:rPr lang="en-US" sz="1500" i="1" dirty="0" err="1"/>
              <a:t>openTSDB</a:t>
            </a:r>
            <a:r>
              <a:rPr lang="en-US" sz="1500" i="1" dirty="0"/>
              <a:t>, Grafana, Kibana)</a:t>
            </a:r>
          </a:p>
          <a:p>
            <a:pPr>
              <a:lnSpc>
                <a:spcPct val="90000"/>
              </a:lnSpc>
            </a:pPr>
            <a:r>
              <a:rPr lang="en-US" sz="1500" i="1" dirty="0"/>
              <a:t>Tracing (alternatives – open tracing implementations like jaeger, </a:t>
            </a:r>
            <a:r>
              <a:rPr lang="en-US" sz="1500" i="1" dirty="0" err="1"/>
              <a:t>Zipkin</a:t>
            </a:r>
            <a:r>
              <a:rPr lang="en-US" sz="1500" i="1" dirty="0"/>
              <a:t> etc. backed by optional persistent store)</a:t>
            </a:r>
          </a:p>
          <a:p>
            <a:pPr>
              <a:lnSpc>
                <a:spcPct val="90000"/>
              </a:lnSpc>
            </a:pPr>
            <a:r>
              <a:rPr lang="en-US" sz="1500" i="1" dirty="0"/>
              <a:t>Configuration versioning. (alternatives – Netflix </a:t>
            </a:r>
            <a:r>
              <a:rPr lang="en-US" sz="1500" i="1" dirty="0" err="1"/>
              <a:t>archaius</a:t>
            </a:r>
            <a:r>
              <a:rPr lang="en-US" sz="1500" i="1" dirty="0"/>
              <a:t>, spring boot config server - no widely accepted standard)</a:t>
            </a:r>
          </a:p>
          <a:p>
            <a:pPr>
              <a:lnSpc>
                <a:spcPct val="90000"/>
              </a:lnSpc>
            </a:pPr>
            <a:r>
              <a:rPr lang="en-US" sz="1500" i="1" dirty="0"/>
              <a:t>CI / CD Pipelines (alternatives – </a:t>
            </a:r>
            <a:r>
              <a:rPr lang="en-US" sz="1500" i="1" dirty="0" err="1"/>
              <a:t>JenkinsX</a:t>
            </a:r>
            <a:r>
              <a:rPr lang="en-US" sz="1500" i="1" dirty="0"/>
              <a:t>, </a:t>
            </a:r>
            <a:r>
              <a:rPr lang="en-US" sz="1500" i="1" dirty="0" err="1"/>
              <a:t>GoCD</a:t>
            </a:r>
            <a:r>
              <a:rPr lang="en-US" sz="1500" i="1" dirty="0"/>
              <a:t>, Spinnaker </a:t>
            </a:r>
            <a:r>
              <a:rPr lang="en-US" sz="1500" i="1" dirty="0" err="1"/>
              <a:t>etc</a:t>
            </a:r>
            <a:r>
              <a:rPr lang="en-US" sz="1500" i="1" dirty="0"/>
              <a:t>)</a:t>
            </a:r>
          </a:p>
          <a:p>
            <a:pPr marL="0" indent="0">
              <a:lnSpc>
                <a:spcPct val="90000"/>
              </a:lnSpc>
              <a:buNone/>
            </a:pPr>
            <a:endParaRPr lang="en-US" sz="1500" b="1" i="1" dirty="0">
              <a:solidFill>
                <a:srgbClr val="0070C0"/>
              </a:solidFill>
            </a:endParaRPr>
          </a:p>
          <a:p>
            <a:pPr marL="0" indent="0">
              <a:lnSpc>
                <a:spcPct val="90000"/>
              </a:lnSpc>
              <a:buNone/>
            </a:pPr>
            <a:r>
              <a:rPr lang="en-US" sz="1500" b="1" i="1" dirty="0">
                <a:solidFill>
                  <a:srgbClr val="0070C0"/>
                </a:solidFill>
              </a:rPr>
              <a:t>Setting up a production K8S cluster is non-trivial and K8S can be configured with various pluggable network, storage, load balancing settings. Various commercial k8s distributions like </a:t>
            </a:r>
            <a:r>
              <a:rPr lang="en-US" sz="1500" b="1" i="1" dirty="0" err="1">
                <a:solidFill>
                  <a:srgbClr val="0070C0"/>
                </a:solidFill>
              </a:rPr>
              <a:t>Openshift</a:t>
            </a:r>
            <a:r>
              <a:rPr lang="en-US" sz="1500" b="1" i="1" dirty="0">
                <a:solidFill>
                  <a:srgbClr val="0070C0"/>
                </a:solidFill>
              </a:rPr>
              <a:t>, Rancher OS etc. are available for enterprise customers.</a:t>
            </a:r>
          </a:p>
          <a:p>
            <a:pPr>
              <a:lnSpc>
                <a:spcPct val="90000"/>
              </a:lnSpc>
              <a:buFontTx/>
              <a:buNone/>
            </a:pPr>
            <a:endParaRPr lang="en-US" i="1" dirty="0"/>
          </a:p>
        </p:txBody>
      </p:sp>
    </p:spTree>
    <p:extLst>
      <p:ext uri="{BB962C8B-B14F-4D97-AF65-F5344CB8AC3E}">
        <p14:creationId xmlns:p14="http://schemas.microsoft.com/office/powerpoint/2010/main" val="235764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DBAD2-EC5E-5945-B5C7-FBF98A67BC94}"/>
              </a:ext>
            </a:extLst>
          </p:cNvPr>
          <p:cNvSpPr>
            <a:spLocks noGrp="1"/>
          </p:cNvSpPr>
          <p:nvPr>
            <p:ph type="title"/>
          </p:nvPr>
        </p:nvSpPr>
        <p:spPr/>
        <p:txBody>
          <a:bodyPr/>
          <a:lstStyle/>
          <a:p>
            <a:r>
              <a:rPr lang="en-US" sz="2400" b="1" i="1" dirty="0"/>
              <a:t>You must be this tall to use microservices</a:t>
            </a:r>
          </a:p>
        </p:txBody>
      </p:sp>
      <p:pic>
        <p:nvPicPr>
          <p:cNvPr id="1026" name="Picture 2" descr="https://martinfowler.com/bliki/images/microservicePrerequisites/sketch.png">
            <a:hlinkClick r:id="rId2"/>
            <a:extLst>
              <a:ext uri="{FF2B5EF4-FFF2-40B4-BE49-F238E27FC236}">
                <a16:creationId xmlns:a16="http://schemas.microsoft.com/office/drawing/2014/main" id="{F37F147F-5AF2-E747-949C-8BE5BA04609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95400" y="1143000"/>
            <a:ext cx="6324600" cy="384436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F9D75A4-04F3-AE4E-B52C-86AB27DA4874}"/>
              </a:ext>
            </a:extLst>
          </p:cNvPr>
          <p:cNvSpPr/>
          <p:nvPr/>
        </p:nvSpPr>
        <p:spPr>
          <a:xfrm>
            <a:off x="876300" y="5180122"/>
            <a:ext cx="7581900" cy="954107"/>
          </a:xfrm>
          <a:prstGeom prst="rect">
            <a:avLst/>
          </a:prstGeom>
        </p:spPr>
        <p:txBody>
          <a:bodyPr wrap="square">
            <a:spAutoFit/>
          </a:bodyPr>
          <a:lstStyle/>
          <a:p>
            <a:r>
              <a:rPr lang="en-US" sz="1400" b="1" i="1" dirty="0">
                <a:solidFill>
                  <a:srgbClr val="0070C0"/>
                </a:solidFill>
              </a:rPr>
              <a:t>“ In particular with microservices there are serious consequences for operations, who now have to handle an ecosystem of small services rather than a single, well-defined monolith. “                                                                   </a:t>
            </a:r>
          </a:p>
          <a:p>
            <a:r>
              <a:rPr lang="en-US" sz="1400" b="1" i="1" dirty="0">
                <a:solidFill>
                  <a:srgbClr val="0070C0"/>
                </a:solidFill>
              </a:rPr>
              <a:t>                                                                                                                 - Martin Fowler </a:t>
            </a:r>
          </a:p>
        </p:txBody>
      </p:sp>
    </p:spTree>
    <p:extLst>
      <p:ext uri="{BB962C8B-B14F-4D97-AF65-F5344CB8AC3E}">
        <p14:creationId xmlns:p14="http://schemas.microsoft.com/office/powerpoint/2010/main" val="2495259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C8CEF-77C1-E342-9A0D-59FAAB0B7861}"/>
              </a:ext>
            </a:extLst>
          </p:cNvPr>
          <p:cNvSpPr>
            <a:spLocks noGrp="1"/>
          </p:cNvSpPr>
          <p:nvPr>
            <p:ph type="title"/>
          </p:nvPr>
        </p:nvSpPr>
        <p:spPr/>
        <p:txBody>
          <a:bodyPr/>
          <a:lstStyle/>
          <a:p>
            <a:r>
              <a:rPr lang="en-US" sz="2400" b="1" i="1" dirty="0"/>
              <a:t>Microservices Hierarchy of Needs</a:t>
            </a:r>
            <a:endParaRPr lang="en-US" sz="2400" dirty="0"/>
          </a:p>
        </p:txBody>
      </p:sp>
      <p:pic>
        <p:nvPicPr>
          <p:cNvPr id="4" name="Picture 4" descr="Microservices Hierarchy of Needs">
            <a:extLst>
              <a:ext uri="{FF2B5EF4-FFF2-40B4-BE49-F238E27FC236}">
                <a16:creationId xmlns:a16="http://schemas.microsoft.com/office/drawing/2014/main" id="{76A44E5C-AF6B-B149-9AA2-8F2B0AFF293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838200"/>
            <a:ext cx="8610599"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766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75BC2-6C9C-7348-9026-3986B3794C43}"/>
              </a:ext>
            </a:extLst>
          </p:cNvPr>
          <p:cNvSpPr>
            <a:spLocks noGrp="1"/>
          </p:cNvSpPr>
          <p:nvPr>
            <p:ph type="title"/>
          </p:nvPr>
        </p:nvSpPr>
        <p:spPr/>
        <p:txBody>
          <a:bodyPr/>
          <a:lstStyle/>
          <a:p>
            <a:r>
              <a:rPr lang="en-US" sz="2400" b="1" i="1" dirty="0"/>
              <a:t>Practical Challenges Adopting Kubernetes</a:t>
            </a:r>
          </a:p>
        </p:txBody>
      </p:sp>
      <p:sp>
        <p:nvSpPr>
          <p:cNvPr id="3" name="Content Placeholder 2">
            <a:extLst>
              <a:ext uri="{FF2B5EF4-FFF2-40B4-BE49-F238E27FC236}">
                <a16:creationId xmlns:a16="http://schemas.microsoft.com/office/drawing/2014/main" id="{C1F8CDCC-6227-6F43-BCC6-55DDB2F79284}"/>
              </a:ext>
            </a:extLst>
          </p:cNvPr>
          <p:cNvSpPr>
            <a:spLocks noGrp="1"/>
          </p:cNvSpPr>
          <p:nvPr>
            <p:ph idx="1"/>
          </p:nvPr>
        </p:nvSpPr>
        <p:spPr>
          <a:xfrm>
            <a:off x="228600" y="762000"/>
            <a:ext cx="8763000" cy="5988424"/>
          </a:xfrm>
        </p:spPr>
        <p:txBody>
          <a:bodyPr>
            <a:normAutofit fontScale="32500" lnSpcReduction="20000"/>
          </a:bodyPr>
          <a:lstStyle/>
          <a:p>
            <a:r>
              <a:rPr lang="en-US" sz="3500" i="1" dirty="0"/>
              <a:t>Significant hardware requirements in production - (3 masters, n workers). Master should generally not be deployable node for load intensive application pods. Ideal for shared application deployment environment (i.e. cloud). </a:t>
            </a:r>
          </a:p>
          <a:p>
            <a:r>
              <a:rPr lang="en-US" sz="3500" i="1" dirty="0"/>
              <a:t>Application architecture needs to be reimplemented such that parts of the application which need to scale should be stateless and for stateful application components intermitted application state must be regained during startup or during recovery after failure. (CQRS based frameworks like </a:t>
            </a:r>
            <a:r>
              <a:rPr lang="en-US" sz="3500" i="1" dirty="0" err="1"/>
              <a:t>Lagom</a:t>
            </a:r>
            <a:r>
              <a:rPr lang="en-US" sz="3500" i="1" dirty="0"/>
              <a:t>, Axon </a:t>
            </a:r>
            <a:r>
              <a:rPr lang="en-US" sz="3500" i="1" dirty="0" err="1"/>
              <a:t>etc</a:t>
            </a:r>
            <a:r>
              <a:rPr lang="en-US" sz="3500" i="1" dirty="0"/>
              <a:t>). </a:t>
            </a:r>
          </a:p>
          <a:p>
            <a:r>
              <a:rPr lang="en-US" sz="3500" i="1" dirty="0"/>
              <a:t>May require you to switch to other languages – like Node, Golang, Rust etc. which provide fast startup times and in some cases less order of magnitude difference in terms of memory footprint than Java or any other language. Picking the right programming language for business use case can impact product overall cost of operation.</a:t>
            </a:r>
          </a:p>
          <a:p>
            <a:r>
              <a:rPr lang="en-US" sz="3500" i="1" dirty="0"/>
              <a:t>Traditional centralized SQL databases may not be ideal fit to be deployed inside k8s cluster as k8s cluster node are assumed to be ephemeral. Distributed databases can be deployed as stateful sets but they may only support eventual consistency. (</a:t>
            </a:r>
            <a:r>
              <a:rPr lang="en-US" sz="3500" i="1" dirty="0">
                <a:hlinkClick r:id="rId2"/>
              </a:rPr>
              <a:t>Brewer’s CAP Theorem</a:t>
            </a:r>
            <a:r>
              <a:rPr lang="en-US" sz="3500" i="1" dirty="0"/>
              <a:t>)</a:t>
            </a:r>
          </a:p>
          <a:p>
            <a:r>
              <a:rPr lang="en-US" sz="3500" i="1" dirty="0"/>
              <a:t>Distributed transactions require complex software abstractions like orchestrators or sequence of compensating actions aka choreography. (Saga Design Pattern).</a:t>
            </a:r>
          </a:p>
          <a:p>
            <a:r>
              <a:rPr lang="en-US" sz="3500" i="1" dirty="0"/>
              <a:t>Debugging distributed application remains challenging and may lead to non reproducible anomalies  – so extensive UAT becomes very important before using k8s deployed applications for critical business functionality.</a:t>
            </a:r>
          </a:p>
          <a:p>
            <a:r>
              <a:rPr lang="en-US" sz="3500" i="1" dirty="0"/>
              <a:t> Changes in application development methodology – applications need to be designed to be: </a:t>
            </a:r>
          </a:p>
          <a:p>
            <a:pPr marL="793750" lvl="1" indent="-457200"/>
            <a:r>
              <a:rPr lang="en-US" sz="3500" i="1" dirty="0"/>
              <a:t>idempotent – application need to handle the case when same request can be received twice.</a:t>
            </a:r>
          </a:p>
          <a:p>
            <a:pPr marL="793750" lvl="1" indent="-457200"/>
            <a:r>
              <a:rPr lang="en-US" sz="3500" i="1" dirty="0"/>
              <a:t>Fault tolerant – e.g. automatic back-off retry mechanisms, thundering head issues, circuit breakers, rate limiters etc.</a:t>
            </a:r>
          </a:p>
          <a:p>
            <a:pPr marL="793750" lvl="1" indent="-457200"/>
            <a:r>
              <a:rPr lang="en-US" sz="3500" i="1" dirty="0"/>
              <a:t>Expose health checks, follow structured logging patterns, instrumented for tracing, metrics.</a:t>
            </a:r>
          </a:p>
          <a:p>
            <a:pPr marL="793750" lvl="1" indent="-457200"/>
            <a:r>
              <a:rPr lang="en-US" sz="3500" i="1" dirty="0"/>
              <a:t>optimized to use tiered hardware resources to achieve maximum utilization.</a:t>
            </a:r>
          </a:p>
          <a:p>
            <a:pPr marL="793750" lvl="1" indent="-457200"/>
            <a:r>
              <a:rPr lang="en-US" sz="3500" i="1" dirty="0">
                <a:hlinkClick r:id="rId3"/>
              </a:rPr>
              <a:t>12-factor apps</a:t>
            </a:r>
            <a:r>
              <a:rPr lang="en-US" sz="3500" i="1" dirty="0"/>
              <a:t> for portability and easy cloud deployment</a:t>
            </a:r>
          </a:p>
          <a:p>
            <a:pPr marL="793750" lvl="1" indent="-457200"/>
            <a:r>
              <a:rPr lang="en-US" sz="3500" i="1" dirty="0"/>
              <a:t>Select a micro services framework ( </a:t>
            </a:r>
            <a:r>
              <a:rPr lang="en-US" sz="3500" i="1" dirty="0" err="1"/>
              <a:t>Springboot</a:t>
            </a:r>
            <a:r>
              <a:rPr lang="en-US" sz="3500" i="1" dirty="0"/>
              <a:t>, </a:t>
            </a:r>
            <a:r>
              <a:rPr lang="en-US" sz="3500" i="1" dirty="0" err="1"/>
              <a:t>micronaut</a:t>
            </a:r>
            <a:r>
              <a:rPr lang="en-US" sz="3500" i="1" dirty="0"/>
              <a:t>  for Java, go-kit, go-micro for Golang </a:t>
            </a:r>
            <a:r>
              <a:rPr lang="en-US" sz="3500" i="1" dirty="0" err="1"/>
              <a:t>etc</a:t>
            </a:r>
            <a:r>
              <a:rPr lang="en-US" sz="3500" i="1" dirty="0"/>
              <a:t>)</a:t>
            </a:r>
          </a:p>
          <a:p>
            <a:pPr marL="336550" lvl="1" indent="0">
              <a:buNone/>
            </a:pPr>
            <a:endParaRPr lang="en-US" sz="3500" i="1" dirty="0"/>
          </a:p>
          <a:p>
            <a:pPr marL="0" indent="0">
              <a:lnSpc>
                <a:spcPct val="90000"/>
              </a:lnSpc>
              <a:buNone/>
            </a:pPr>
            <a:r>
              <a:rPr lang="en-US" sz="3500" b="1" i="1" dirty="0">
                <a:solidFill>
                  <a:srgbClr val="0070C0"/>
                </a:solidFill>
              </a:rPr>
              <a:t>Moving to cloud requires a shift away from traditional software development practices and a careful ROI must be realized before moving legacy applications to k8s.</a:t>
            </a:r>
          </a:p>
          <a:p>
            <a:pPr marL="336550" lvl="1" indent="0">
              <a:buNone/>
            </a:pPr>
            <a:endParaRPr lang="en-US" sz="1400" i="1" dirty="0"/>
          </a:p>
          <a:p>
            <a:endParaRPr lang="en-US" dirty="0"/>
          </a:p>
        </p:txBody>
      </p:sp>
    </p:spTree>
    <p:extLst>
      <p:ext uri="{BB962C8B-B14F-4D97-AF65-F5344CB8AC3E}">
        <p14:creationId xmlns:p14="http://schemas.microsoft.com/office/powerpoint/2010/main" val="1841595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862" y="69034"/>
            <a:ext cx="8042276" cy="578224"/>
          </a:xfrm>
        </p:spPr>
        <p:txBody>
          <a:bodyPr/>
          <a:lstStyle/>
          <a:p>
            <a:r>
              <a:rPr lang="en-US" sz="2400" b="1" i="1" dirty="0"/>
              <a:t>High Level Application Development Workflow</a:t>
            </a:r>
          </a:p>
        </p:txBody>
      </p:sp>
      <p:pic>
        <p:nvPicPr>
          <p:cNvPr id="6" name="Picture 5">
            <a:extLst>
              <a:ext uri="{FF2B5EF4-FFF2-40B4-BE49-F238E27FC236}">
                <a16:creationId xmlns:a16="http://schemas.microsoft.com/office/drawing/2014/main" id="{7C29B2AE-E3D0-FA4A-8B6B-FAF535C89C01}"/>
              </a:ext>
            </a:extLst>
          </p:cNvPr>
          <p:cNvPicPr>
            <a:picLocks noChangeAspect="1"/>
          </p:cNvPicPr>
          <p:nvPr/>
        </p:nvPicPr>
        <p:blipFill>
          <a:blip r:embed="rId2"/>
          <a:stretch>
            <a:fillRect/>
          </a:stretch>
        </p:blipFill>
        <p:spPr>
          <a:xfrm>
            <a:off x="482600" y="685800"/>
            <a:ext cx="8356599" cy="5961946"/>
          </a:xfrm>
          <a:prstGeom prst="rect">
            <a:avLst/>
          </a:prstGeom>
        </p:spPr>
      </p:pic>
      <p:sp>
        <p:nvSpPr>
          <p:cNvPr id="7" name="TextBox 6">
            <a:extLst>
              <a:ext uri="{FF2B5EF4-FFF2-40B4-BE49-F238E27FC236}">
                <a16:creationId xmlns:a16="http://schemas.microsoft.com/office/drawing/2014/main" id="{69530468-3265-B74B-B8F6-37DDF67A2512}"/>
              </a:ext>
            </a:extLst>
          </p:cNvPr>
          <p:cNvSpPr txBox="1"/>
          <p:nvPr/>
        </p:nvSpPr>
        <p:spPr>
          <a:xfrm>
            <a:off x="1371600" y="838200"/>
            <a:ext cx="3048000" cy="246221"/>
          </a:xfrm>
          <a:prstGeom prst="rect">
            <a:avLst/>
          </a:prstGeom>
          <a:noFill/>
        </p:spPr>
        <p:txBody>
          <a:bodyPr wrap="square" rtlCol="0">
            <a:spAutoFit/>
          </a:bodyPr>
          <a:lstStyle/>
          <a:p>
            <a:r>
              <a:rPr lang="en-US" sz="1000" b="1" dirty="0">
                <a:solidFill>
                  <a:srgbClr val="0070C0"/>
                </a:solidFill>
              </a:rPr>
              <a:t>(1) Push Image to image Registry</a:t>
            </a:r>
          </a:p>
        </p:txBody>
      </p:sp>
      <p:sp>
        <p:nvSpPr>
          <p:cNvPr id="150" name="TextBox 149">
            <a:extLst>
              <a:ext uri="{FF2B5EF4-FFF2-40B4-BE49-F238E27FC236}">
                <a16:creationId xmlns:a16="http://schemas.microsoft.com/office/drawing/2014/main" id="{3193532C-3ACC-D146-A539-64A81B7AEE50}"/>
              </a:ext>
            </a:extLst>
          </p:cNvPr>
          <p:cNvSpPr txBox="1"/>
          <p:nvPr/>
        </p:nvSpPr>
        <p:spPr>
          <a:xfrm>
            <a:off x="1181100" y="1853587"/>
            <a:ext cx="1905000" cy="400110"/>
          </a:xfrm>
          <a:prstGeom prst="rect">
            <a:avLst/>
          </a:prstGeom>
          <a:noFill/>
        </p:spPr>
        <p:txBody>
          <a:bodyPr wrap="square" rtlCol="0">
            <a:spAutoFit/>
          </a:bodyPr>
          <a:lstStyle/>
          <a:p>
            <a:r>
              <a:rPr lang="en-US" sz="1000" b="1" dirty="0">
                <a:solidFill>
                  <a:srgbClr val="0070C0"/>
                </a:solidFill>
              </a:rPr>
              <a:t>(2) Submit desired state via command line</a:t>
            </a:r>
          </a:p>
        </p:txBody>
      </p:sp>
      <p:sp>
        <p:nvSpPr>
          <p:cNvPr id="151" name="TextBox 150">
            <a:extLst>
              <a:ext uri="{FF2B5EF4-FFF2-40B4-BE49-F238E27FC236}">
                <a16:creationId xmlns:a16="http://schemas.microsoft.com/office/drawing/2014/main" id="{A884674D-234B-C540-84D9-2B773F9678BA}"/>
              </a:ext>
            </a:extLst>
          </p:cNvPr>
          <p:cNvSpPr txBox="1"/>
          <p:nvPr/>
        </p:nvSpPr>
        <p:spPr>
          <a:xfrm>
            <a:off x="2133600" y="3666773"/>
            <a:ext cx="1524000" cy="1015663"/>
          </a:xfrm>
          <a:prstGeom prst="rect">
            <a:avLst/>
          </a:prstGeom>
          <a:noFill/>
        </p:spPr>
        <p:txBody>
          <a:bodyPr wrap="square" rtlCol="0">
            <a:spAutoFit/>
          </a:bodyPr>
          <a:lstStyle/>
          <a:p>
            <a:r>
              <a:rPr lang="en-US" sz="1000" b="1" dirty="0">
                <a:solidFill>
                  <a:srgbClr val="0070C0"/>
                </a:solidFill>
              </a:rPr>
              <a:t>(3) k8s scheduler allocate resources and sends deployment instructions to node </a:t>
            </a:r>
            <a:r>
              <a:rPr lang="en-US" sz="1000" b="1" dirty="0" err="1">
                <a:solidFill>
                  <a:srgbClr val="0070C0"/>
                </a:solidFill>
              </a:rPr>
              <a:t>kubelet</a:t>
            </a:r>
            <a:endParaRPr lang="en-US" sz="1000" b="1" dirty="0">
              <a:solidFill>
                <a:srgbClr val="0070C0"/>
              </a:solidFill>
            </a:endParaRPr>
          </a:p>
        </p:txBody>
      </p:sp>
      <p:sp>
        <p:nvSpPr>
          <p:cNvPr id="152" name="TextBox 151">
            <a:extLst>
              <a:ext uri="{FF2B5EF4-FFF2-40B4-BE49-F238E27FC236}">
                <a16:creationId xmlns:a16="http://schemas.microsoft.com/office/drawing/2014/main" id="{CE9BB634-420D-6B47-807B-19E9E1055037}"/>
              </a:ext>
            </a:extLst>
          </p:cNvPr>
          <p:cNvSpPr txBox="1"/>
          <p:nvPr/>
        </p:nvSpPr>
        <p:spPr>
          <a:xfrm>
            <a:off x="2362200" y="6401525"/>
            <a:ext cx="6096000" cy="246221"/>
          </a:xfrm>
          <a:prstGeom prst="rect">
            <a:avLst/>
          </a:prstGeom>
          <a:noFill/>
        </p:spPr>
        <p:txBody>
          <a:bodyPr wrap="square" rtlCol="0">
            <a:spAutoFit/>
          </a:bodyPr>
          <a:lstStyle/>
          <a:p>
            <a:r>
              <a:rPr lang="en-US" sz="1000" b="1" dirty="0">
                <a:solidFill>
                  <a:srgbClr val="0070C0"/>
                </a:solidFill>
              </a:rPr>
              <a:t>(4) </a:t>
            </a:r>
            <a:r>
              <a:rPr lang="en-US" sz="1000" b="1" dirty="0" err="1">
                <a:solidFill>
                  <a:srgbClr val="0070C0"/>
                </a:solidFill>
              </a:rPr>
              <a:t>Kubelet</a:t>
            </a:r>
            <a:r>
              <a:rPr lang="en-US" sz="1000" b="1" dirty="0">
                <a:solidFill>
                  <a:srgbClr val="0070C0"/>
                </a:solidFill>
              </a:rPr>
              <a:t> orchestrate container runtime (docker) to pull required image and run it on the node</a:t>
            </a:r>
          </a:p>
        </p:txBody>
      </p:sp>
    </p:spTree>
    <p:extLst>
      <p:ext uri="{BB962C8B-B14F-4D97-AF65-F5344CB8AC3E}">
        <p14:creationId xmlns:p14="http://schemas.microsoft.com/office/powerpoint/2010/main" val="17104820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2951</TotalTime>
  <Words>1409</Words>
  <Application>Microsoft Macintosh PowerPoint</Application>
  <PresentationFormat>On-screen Show (4:3)</PresentationFormat>
  <Paragraphs>112</Paragraphs>
  <Slides>17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medium-content-serif-font</vt:lpstr>
      <vt:lpstr>NewBaskerville</vt:lpstr>
      <vt:lpstr>News Gothic MT</vt:lpstr>
      <vt:lpstr>Wingdings 2</vt:lpstr>
      <vt:lpstr>Breeze</vt:lpstr>
      <vt:lpstr>Introduction to Kubernetes</vt:lpstr>
      <vt:lpstr>Agenda</vt:lpstr>
      <vt:lpstr>What is Kubernetes</vt:lpstr>
      <vt:lpstr>Services provided by Kubernetes</vt:lpstr>
      <vt:lpstr>Services NOT provided by Kubernetes</vt:lpstr>
      <vt:lpstr>You must be this tall to use microservices</vt:lpstr>
      <vt:lpstr>Microservices Hierarchy of Needs</vt:lpstr>
      <vt:lpstr>Practical Challenges Adopting Kubernetes</vt:lpstr>
      <vt:lpstr>High Level Application Development Workflow</vt:lpstr>
      <vt:lpstr>Kubernetes Architecture Overview</vt:lpstr>
      <vt:lpstr>Kubernetes build in Objects Overview</vt:lpstr>
      <vt:lpstr>Kubernetes PODs Overview</vt:lpstr>
      <vt:lpstr>Replication Controllers/Replica Sets Overview</vt:lpstr>
      <vt:lpstr>Kubernetes Services Overview</vt:lpstr>
      <vt:lpstr>Basic Types of Kubernetes Services</vt:lpstr>
      <vt:lpstr>Deployment Overview</vt:lpstr>
      <vt:lpstr>Demo</vt:lpstr>
    </vt:vector>
  </TitlesOfParts>
  <Company>Credit Suisse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Singla, Rajiv (KGRH 44)</dc:creator>
  <cp:lastModifiedBy>Rajiv Singla</cp:lastModifiedBy>
  <cp:revision>255</cp:revision>
  <dcterms:created xsi:type="dcterms:W3CDTF">2016-03-09T15:14:21Z</dcterms:created>
  <dcterms:modified xsi:type="dcterms:W3CDTF">2019-06-27T22:41:40Z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-419580281</vt:i4>
  </property>
  <property fmtid="{D5CDD505-2E9C-101B-9397-08002B2CF9AE}" pid="3" name="_NewReviewCycle">
    <vt:lpwstr/>
  </property>
  <property fmtid="{D5CDD505-2E9C-101B-9397-08002B2CF9AE}" pid="4" name="_EmailSubject">
    <vt:lpwstr>Scala Meetup</vt:lpwstr>
  </property>
  <property fmtid="{D5CDD505-2E9C-101B-9397-08002B2CF9AE}" pid="5" name="_AuthorEmail">
    <vt:lpwstr>rajiv.singla@credit-suisse.com</vt:lpwstr>
  </property>
  <property fmtid="{D5CDD505-2E9C-101B-9397-08002B2CF9AE}" pid="6" name="_AuthorEmailDisplayName">
    <vt:lpwstr>Singla, Rajiv (MIRH 44)</vt:lpwstr>
  </property>
</Properties>
</file>